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29.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335" r:id="rId5"/>
    <p:sldId id="515" r:id="rId6"/>
    <p:sldId id="503" r:id="rId7"/>
    <p:sldId id="506" r:id="rId8"/>
    <p:sldId id="508" r:id="rId9"/>
    <p:sldId id="507" r:id="rId10"/>
    <p:sldId id="505" r:id="rId11"/>
    <p:sldId id="511" r:id="rId12"/>
    <p:sldId id="509" r:id="rId13"/>
    <p:sldId id="504" r:id="rId14"/>
    <p:sldId id="510" r:id="rId15"/>
    <p:sldId id="512" r:id="rId16"/>
    <p:sldId id="502" r:id="rId17"/>
    <p:sldId id="513" r:id="rId18"/>
    <p:sldId id="516" r:id="rId19"/>
    <p:sldId id="517" r:id="rId20"/>
    <p:sldId id="518" r:id="rId21"/>
  </p:sldIdLst>
  <p:sldSz cx="9144000" cy="5143500" type="screen16x9"/>
  <p:notesSz cx="6858000" cy="9144000"/>
  <p:custDataLst>
    <p:tags r:id="rId2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7"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initials="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4254" autoAdjust="0"/>
  </p:normalViewPr>
  <p:slideViewPr>
    <p:cSldViewPr snapToGrid="0" showGuides="1">
      <p:cViewPr varScale="1">
        <p:scale>
          <a:sx n="97" d="100"/>
          <a:sy n="97" d="100"/>
        </p:scale>
        <p:origin x="1099" y="77"/>
      </p:cViewPr>
      <p:guideLst>
        <p:guide orient="horz" pos="1577"/>
        <p:guide pos="2880"/>
      </p:guideLst>
    </p:cSldViewPr>
  </p:slideViewPr>
  <p:notesTextViewPr>
    <p:cViewPr>
      <p:scale>
        <a:sx n="1" d="1"/>
        <a:sy n="1" d="1"/>
      </p:scale>
      <p:origin x="0" y="0"/>
    </p:cViewPr>
  </p:notesTextViewPr>
  <p:notesViewPr>
    <p:cSldViewPr snapToGrid="0">
      <p:cViewPr varScale="1">
        <p:scale>
          <a:sx n="50" d="100"/>
          <a:sy n="50" d="100"/>
        </p:scale>
        <p:origin x="2708" y="5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30.xml"/><Relationship Id="rId27" Type="http://schemas.openxmlformats.org/officeDocument/2006/relationships/customXml" Target="../customXml/item1.xml"/><Relationship Id="rId26" Type="http://schemas.openxmlformats.org/officeDocument/2006/relationships/customXmlProps" Target="../customXml/itemProps29.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63"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664"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98D3A2-D21A-466C-B4FC-8D8DDF9320CB}" type="datetimeFigureOut">
              <a:rPr lang="zh-CN" altLang="en-US" smtClean="0"/>
            </a:fld>
            <a:endParaRPr lang="zh-CN" altLang="en-US"/>
          </a:p>
        </p:txBody>
      </p:sp>
      <p:sp>
        <p:nvSpPr>
          <p:cNvPr id="1048665"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666"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667"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668"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D32A72-BA53-4517-81B8-3D64FCC213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605" name="Title 1"/>
          <p:cNvSpPr>
            <a:spLocks noGrp="1"/>
          </p:cNvSpPr>
          <p:nvPr>
            <p:ph type="ctrTitle"/>
          </p:nvPr>
        </p:nvSpPr>
        <p:spPr>
          <a:xfrm>
            <a:off x="685800" y="841772"/>
            <a:ext cx="7772400" cy="1790700"/>
          </a:xfrm>
        </p:spPr>
        <p:txBody>
          <a:bodyPr anchor="b"/>
          <a:lstStyle>
            <a:lvl1pPr algn="ctr">
              <a:defRPr sz="6000"/>
            </a:lvl1pPr>
          </a:lstStyle>
          <a:p>
            <a:r>
              <a:rPr lang="zh-CN" altLang="en-US"/>
              <a:t>单击此处编辑母版标题样式</a:t>
            </a:r>
            <a:endParaRPr lang="en-US" dirty="0"/>
          </a:p>
        </p:txBody>
      </p:sp>
      <p:sp>
        <p:nvSpPr>
          <p:cNvPr id="1048606" name="Subtitle 2"/>
          <p:cNvSpPr>
            <a:spLocks noGrp="1"/>
          </p:cNvSpPr>
          <p:nvPr>
            <p:ph type="subTitle" idx="1"/>
          </p:nvPr>
        </p:nvSpPr>
        <p:spPr>
          <a:xfrm>
            <a:off x="1143000" y="2701528"/>
            <a:ext cx="6858000" cy="124182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1048607" name="Date Placeholder 3"/>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08" name="Footer Placeholder 4"/>
          <p:cNvSpPr>
            <a:spLocks noGrp="1"/>
          </p:cNvSpPr>
          <p:nvPr>
            <p:ph type="ftr" sz="quarter" idx="11"/>
          </p:nvPr>
        </p:nvSpPr>
        <p:spPr/>
        <p:txBody>
          <a:bodyPr/>
          <a:lstStyle/>
          <a:p>
            <a:endParaRPr lang="zh-CN" altLang="en-US"/>
          </a:p>
        </p:txBody>
      </p:sp>
      <p:sp>
        <p:nvSpPr>
          <p:cNvPr id="1048609" name="Slide Number Placeholder 5"/>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630" name="Title 1"/>
          <p:cNvSpPr>
            <a:spLocks noGrp="1"/>
          </p:cNvSpPr>
          <p:nvPr>
            <p:ph type="title"/>
          </p:nvPr>
        </p:nvSpPr>
        <p:spPr/>
        <p:txBody>
          <a:bodyPr/>
          <a:lstStyle/>
          <a:p>
            <a:r>
              <a:rPr lang="zh-CN" altLang="en-US"/>
              <a:t>单击此处编辑母版标题样式</a:t>
            </a:r>
            <a:endParaRPr lang="en-US" dirty="0"/>
          </a:p>
        </p:txBody>
      </p:sp>
      <p:sp>
        <p:nvSpPr>
          <p:cNvPr id="1048631"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32" name="Date Placeholder 3"/>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33" name="Footer Placeholder 4"/>
          <p:cNvSpPr>
            <a:spLocks noGrp="1"/>
          </p:cNvSpPr>
          <p:nvPr>
            <p:ph type="ftr" sz="quarter" idx="11"/>
          </p:nvPr>
        </p:nvSpPr>
        <p:spPr/>
        <p:txBody>
          <a:bodyPr/>
          <a:lstStyle/>
          <a:p>
            <a:endParaRPr lang="zh-CN" altLang="en-US"/>
          </a:p>
        </p:txBody>
      </p:sp>
      <p:sp>
        <p:nvSpPr>
          <p:cNvPr id="1048634" name="Slide Number Placeholder 5"/>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8614" name="Vertical Title 1"/>
          <p:cNvSpPr>
            <a:spLocks noGrp="1"/>
          </p:cNvSpPr>
          <p:nvPr>
            <p:ph type="title" orient="vert"/>
          </p:nvPr>
        </p:nvSpPr>
        <p:spPr>
          <a:xfrm>
            <a:off x="6543676" y="273844"/>
            <a:ext cx="1971675" cy="4358879"/>
          </a:xfrm>
        </p:spPr>
        <p:txBody>
          <a:bodyPr vert="eaVert"/>
          <a:lstStyle/>
          <a:p>
            <a:r>
              <a:rPr lang="zh-CN" altLang="en-US"/>
              <a:t>单击此处编辑母版标题样式</a:t>
            </a:r>
            <a:endParaRPr lang="en-US" dirty="0"/>
          </a:p>
        </p:txBody>
      </p:sp>
      <p:sp>
        <p:nvSpPr>
          <p:cNvPr id="1048615" name="Vertical Text Placeholder 2"/>
          <p:cNvSpPr>
            <a:spLocks noGrp="1"/>
          </p:cNvSpPr>
          <p:nvPr>
            <p:ph type="body" orient="vert" idx="1" hasCustomPrompt="1"/>
          </p:nvPr>
        </p:nvSpPr>
        <p:spPr>
          <a:xfrm>
            <a:off x="628651"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16" name="Date Placeholder 3"/>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17" name="Footer Placeholder 4"/>
          <p:cNvSpPr>
            <a:spLocks noGrp="1"/>
          </p:cNvSpPr>
          <p:nvPr>
            <p:ph type="ftr" sz="quarter" idx="11"/>
          </p:nvPr>
        </p:nvSpPr>
        <p:spPr/>
        <p:txBody>
          <a:bodyPr/>
          <a:lstStyle/>
          <a:p>
            <a:endParaRPr lang="zh-CN" altLang="en-US"/>
          </a:p>
        </p:txBody>
      </p:sp>
      <p:sp>
        <p:nvSpPr>
          <p:cNvPr id="1048618" name="Slide Number Placeholder 5"/>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showMasterSp="0">
  <p:cSld name="1_标题幻灯片">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619" name="Title 1"/>
          <p:cNvSpPr>
            <a:spLocks noGrp="1"/>
          </p:cNvSpPr>
          <p:nvPr>
            <p:ph type="title"/>
          </p:nvPr>
        </p:nvSpPr>
        <p:spPr/>
        <p:txBody>
          <a:bodyPr/>
          <a:lstStyle/>
          <a:p>
            <a:r>
              <a:rPr lang="zh-CN" altLang="en-US"/>
              <a:t>单击此处编辑母版标题样式</a:t>
            </a:r>
            <a:endParaRPr lang="en-US" dirty="0"/>
          </a:p>
        </p:txBody>
      </p:sp>
      <p:sp>
        <p:nvSpPr>
          <p:cNvPr id="1048620"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21" name="Date Placeholder 3"/>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22" name="Footer Placeholder 4"/>
          <p:cNvSpPr>
            <a:spLocks noGrp="1"/>
          </p:cNvSpPr>
          <p:nvPr>
            <p:ph type="ftr" sz="quarter" idx="11"/>
          </p:nvPr>
        </p:nvSpPr>
        <p:spPr/>
        <p:txBody>
          <a:bodyPr/>
          <a:lstStyle/>
          <a:p>
            <a:endParaRPr lang="zh-CN" altLang="en-US"/>
          </a:p>
        </p:txBody>
      </p:sp>
      <p:sp>
        <p:nvSpPr>
          <p:cNvPr id="1048623" name="Slide Number Placeholder 5"/>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635" name="Title 1"/>
          <p:cNvSpPr>
            <a:spLocks noGrp="1"/>
          </p:cNvSpPr>
          <p:nvPr>
            <p:ph type="title"/>
          </p:nvPr>
        </p:nvSpPr>
        <p:spPr>
          <a:xfrm>
            <a:off x="623888" y="1282305"/>
            <a:ext cx="7886700" cy="2139553"/>
          </a:xfrm>
        </p:spPr>
        <p:txBody>
          <a:bodyPr anchor="b"/>
          <a:lstStyle>
            <a:lvl1pPr>
              <a:defRPr sz="6000"/>
            </a:lvl1pPr>
          </a:lstStyle>
          <a:p>
            <a:r>
              <a:rPr lang="zh-CN" altLang="en-US"/>
              <a:t>单击此处编辑母版标题样式</a:t>
            </a:r>
            <a:endParaRPr lang="en-US" dirty="0"/>
          </a:p>
        </p:txBody>
      </p:sp>
      <p:sp>
        <p:nvSpPr>
          <p:cNvPr id="1048636" name="Text Placeholder 2"/>
          <p:cNvSpPr>
            <a:spLocks noGrp="1"/>
          </p:cNvSpPr>
          <p:nvPr>
            <p:ph type="body" idx="1" hasCustomPrompt="1"/>
          </p:nvPr>
        </p:nvSpPr>
        <p:spPr>
          <a:xfrm>
            <a:off x="623888" y="3442099"/>
            <a:ext cx="7886700" cy="112514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1048637" name="Date Placeholder 3"/>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38" name="Footer Placeholder 4"/>
          <p:cNvSpPr>
            <a:spLocks noGrp="1"/>
          </p:cNvSpPr>
          <p:nvPr>
            <p:ph type="ftr" sz="quarter" idx="11"/>
          </p:nvPr>
        </p:nvSpPr>
        <p:spPr/>
        <p:txBody>
          <a:bodyPr/>
          <a:lstStyle/>
          <a:p>
            <a:endParaRPr lang="zh-CN" altLang="en-US"/>
          </a:p>
        </p:txBody>
      </p:sp>
      <p:sp>
        <p:nvSpPr>
          <p:cNvPr id="1048639" name="Slide Number Placeholder 5"/>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640" name="Title 1"/>
          <p:cNvSpPr>
            <a:spLocks noGrp="1"/>
          </p:cNvSpPr>
          <p:nvPr>
            <p:ph type="title"/>
          </p:nvPr>
        </p:nvSpPr>
        <p:spPr/>
        <p:txBody>
          <a:bodyPr/>
          <a:lstStyle/>
          <a:p>
            <a:r>
              <a:rPr lang="zh-CN" altLang="en-US"/>
              <a:t>单击此处编辑母版标题样式</a:t>
            </a:r>
            <a:endParaRPr lang="en-US" dirty="0"/>
          </a:p>
        </p:txBody>
      </p:sp>
      <p:sp>
        <p:nvSpPr>
          <p:cNvPr id="1048641"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42"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43" name="Date Placeholder 4"/>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44" name="Footer Placeholder 5"/>
          <p:cNvSpPr>
            <a:spLocks noGrp="1"/>
          </p:cNvSpPr>
          <p:nvPr>
            <p:ph type="ftr" sz="quarter" idx="11"/>
          </p:nvPr>
        </p:nvSpPr>
        <p:spPr/>
        <p:txBody>
          <a:bodyPr/>
          <a:lstStyle/>
          <a:p>
            <a:endParaRPr lang="zh-CN" altLang="en-US"/>
          </a:p>
        </p:txBody>
      </p:sp>
      <p:sp>
        <p:nvSpPr>
          <p:cNvPr id="1048645" name="Slide Number Placeholder 6"/>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646" name="Title 1"/>
          <p:cNvSpPr>
            <a:spLocks noGrp="1"/>
          </p:cNvSpPr>
          <p:nvPr>
            <p:ph type="title"/>
          </p:nvPr>
        </p:nvSpPr>
        <p:spPr>
          <a:xfrm>
            <a:off x="629841" y="273845"/>
            <a:ext cx="7886700" cy="994172"/>
          </a:xfrm>
        </p:spPr>
        <p:txBody>
          <a:bodyPr/>
          <a:lstStyle/>
          <a:p>
            <a:r>
              <a:rPr lang="zh-CN" altLang="en-US"/>
              <a:t>单击此处编辑母版标题样式</a:t>
            </a:r>
            <a:endParaRPr lang="en-US" dirty="0"/>
          </a:p>
        </p:txBody>
      </p:sp>
      <p:sp>
        <p:nvSpPr>
          <p:cNvPr id="1048647" name="Text Placeholder 2"/>
          <p:cNvSpPr>
            <a:spLocks noGrp="1"/>
          </p:cNvSpPr>
          <p:nvPr>
            <p:ph type="body" idx="1" hasCustomPrompt="1"/>
          </p:nvPr>
        </p:nvSpPr>
        <p:spPr>
          <a:xfrm>
            <a:off x="629842" y="1260872"/>
            <a:ext cx="3868340"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048648"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49" name="Text Placeholder 4"/>
          <p:cNvSpPr>
            <a:spLocks noGrp="1"/>
          </p:cNvSpPr>
          <p:nvPr>
            <p:ph type="body" sz="quarter" idx="3" hasCustomPrompt="1"/>
          </p:nvPr>
        </p:nvSpPr>
        <p:spPr>
          <a:xfrm>
            <a:off x="4629151" y="1260872"/>
            <a:ext cx="3887391"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048650" name="Content Placeholder 5"/>
          <p:cNvSpPr>
            <a:spLocks noGrp="1"/>
          </p:cNvSpPr>
          <p:nvPr>
            <p:ph sz="quarter" idx="4" hasCustomPrompt="1"/>
          </p:nvPr>
        </p:nvSpPr>
        <p:spPr>
          <a:xfrm>
            <a:off x="4629151"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51" name="Date Placeholder 6"/>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52" name="Footer Placeholder 7"/>
          <p:cNvSpPr>
            <a:spLocks noGrp="1"/>
          </p:cNvSpPr>
          <p:nvPr>
            <p:ph type="ftr" sz="quarter" idx="11"/>
          </p:nvPr>
        </p:nvSpPr>
        <p:spPr/>
        <p:txBody>
          <a:bodyPr/>
          <a:lstStyle/>
          <a:p>
            <a:endParaRPr lang="zh-CN" altLang="en-US"/>
          </a:p>
        </p:txBody>
      </p:sp>
      <p:sp>
        <p:nvSpPr>
          <p:cNvPr id="1048653" name="Slide Number Placeholder 8"/>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610" name="Title 1"/>
          <p:cNvSpPr>
            <a:spLocks noGrp="1"/>
          </p:cNvSpPr>
          <p:nvPr>
            <p:ph type="title"/>
          </p:nvPr>
        </p:nvSpPr>
        <p:spPr/>
        <p:txBody>
          <a:bodyPr/>
          <a:lstStyle/>
          <a:p>
            <a:r>
              <a:rPr lang="zh-CN" altLang="en-US"/>
              <a:t>单击此处编辑母版标题样式</a:t>
            </a:r>
            <a:endParaRPr lang="en-US" dirty="0"/>
          </a:p>
        </p:txBody>
      </p:sp>
      <p:sp>
        <p:nvSpPr>
          <p:cNvPr id="1048611" name="Date Placeholder 2"/>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12" name="Footer Placeholder 3"/>
          <p:cNvSpPr>
            <a:spLocks noGrp="1"/>
          </p:cNvSpPr>
          <p:nvPr>
            <p:ph type="ftr" sz="quarter" idx="11"/>
          </p:nvPr>
        </p:nvSpPr>
        <p:spPr/>
        <p:txBody>
          <a:bodyPr/>
          <a:lstStyle/>
          <a:p>
            <a:endParaRPr lang="zh-CN" altLang="en-US"/>
          </a:p>
        </p:txBody>
      </p:sp>
      <p:sp>
        <p:nvSpPr>
          <p:cNvPr id="1048613" name="Slide Number Placeholder 4"/>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654" name="Date Placeholder 1"/>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55" name="Footer Placeholder 2"/>
          <p:cNvSpPr>
            <a:spLocks noGrp="1"/>
          </p:cNvSpPr>
          <p:nvPr>
            <p:ph type="ftr" sz="quarter" idx="11"/>
          </p:nvPr>
        </p:nvSpPr>
        <p:spPr/>
        <p:txBody>
          <a:bodyPr/>
          <a:lstStyle/>
          <a:p>
            <a:endParaRPr lang="zh-CN" altLang="en-US"/>
          </a:p>
        </p:txBody>
      </p:sp>
      <p:sp>
        <p:nvSpPr>
          <p:cNvPr id="1048656" name="Slide Number Placeholder 3"/>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657" name="Title 1"/>
          <p:cNvSpPr>
            <a:spLocks noGrp="1"/>
          </p:cNvSpPr>
          <p:nvPr>
            <p:ph type="title"/>
          </p:nvPr>
        </p:nvSpPr>
        <p:spPr>
          <a:xfrm>
            <a:off x="629841" y="342900"/>
            <a:ext cx="2949178" cy="1200150"/>
          </a:xfrm>
        </p:spPr>
        <p:txBody>
          <a:bodyPr anchor="b"/>
          <a:lstStyle>
            <a:lvl1pPr>
              <a:defRPr sz="3200"/>
            </a:lvl1pPr>
          </a:lstStyle>
          <a:p>
            <a:r>
              <a:rPr lang="zh-CN" altLang="en-US"/>
              <a:t>单击此处编辑母版标题样式</a:t>
            </a:r>
            <a:endParaRPr lang="en-US" dirty="0"/>
          </a:p>
        </p:txBody>
      </p:sp>
      <p:sp>
        <p:nvSpPr>
          <p:cNvPr id="1048658" name="Content Placeholder 2"/>
          <p:cNvSpPr>
            <a:spLocks noGrp="1"/>
          </p:cNvSpPr>
          <p:nvPr>
            <p:ph idx="1" hasCustomPrompt="1"/>
          </p:nvPr>
        </p:nvSpPr>
        <p:spPr>
          <a:xfrm>
            <a:off x="3887391" y="740570"/>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659" name="Text Placeholder 3"/>
          <p:cNvSpPr>
            <a:spLocks noGrp="1"/>
          </p:cNvSpPr>
          <p:nvPr>
            <p:ph type="body" sz="half" idx="2" hasCustomPrompt="1"/>
          </p:nvPr>
        </p:nvSpPr>
        <p:spPr>
          <a:xfrm>
            <a:off x="629841" y="1543050"/>
            <a:ext cx="2949178"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1048660" name="Date Placeholder 4"/>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61" name="Footer Placeholder 5"/>
          <p:cNvSpPr>
            <a:spLocks noGrp="1"/>
          </p:cNvSpPr>
          <p:nvPr>
            <p:ph type="ftr" sz="quarter" idx="11"/>
          </p:nvPr>
        </p:nvSpPr>
        <p:spPr/>
        <p:txBody>
          <a:bodyPr/>
          <a:lstStyle/>
          <a:p>
            <a:endParaRPr lang="zh-CN" altLang="en-US"/>
          </a:p>
        </p:txBody>
      </p:sp>
      <p:sp>
        <p:nvSpPr>
          <p:cNvPr id="1048662" name="Slide Number Placeholder 6"/>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624" name="Title 1"/>
          <p:cNvSpPr>
            <a:spLocks noGrp="1"/>
          </p:cNvSpPr>
          <p:nvPr>
            <p:ph type="title"/>
          </p:nvPr>
        </p:nvSpPr>
        <p:spPr>
          <a:xfrm>
            <a:off x="629841" y="342900"/>
            <a:ext cx="2949178" cy="1200150"/>
          </a:xfrm>
        </p:spPr>
        <p:txBody>
          <a:bodyPr anchor="b"/>
          <a:lstStyle>
            <a:lvl1pPr>
              <a:defRPr sz="3200"/>
            </a:lvl1pPr>
          </a:lstStyle>
          <a:p>
            <a:r>
              <a:rPr lang="zh-CN" altLang="en-US"/>
              <a:t>单击此处编辑母版标题样式</a:t>
            </a:r>
            <a:endParaRPr lang="en-US" dirty="0"/>
          </a:p>
        </p:txBody>
      </p:sp>
      <p:sp>
        <p:nvSpPr>
          <p:cNvPr id="1048625" name="Picture Placeholder 2"/>
          <p:cNvSpPr>
            <a:spLocks noGrp="1" noChangeAspect="1"/>
          </p:cNvSpPr>
          <p:nvPr>
            <p:ph type="pic" idx="1"/>
          </p:nvPr>
        </p:nvSpPr>
        <p:spPr>
          <a:xfrm>
            <a:off x="3887391" y="740570"/>
            <a:ext cx="4629150" cy="365521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1048626" name="Text Placeholder 3"/>
          <p:cNvSpPr>
            <a:spLocks noGrp="1"/>
          </p:cNvSpPr>
          <p:nvPr>
            <p:ph type="body" sz="half" idx="2" hasCustomPrompt="1"/>
          </p:nvPr>
        </p:nvSpPr>
        <p:spPr>
          <a:xfrm>
            <a:off x="629841" y="1543050"/>
            <a:ext cx="2949178"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1048627" name="Date Placeholder 4"/>
          <p:cNvSpPr>
            <a:spLocks noGrp="1"/>
          </p:cNvSpPr>
          <p:nvPr>
            <p:ph type="dt" sz="half" idx="10"/>
          </p:nvPr>
        </p:nvSpPr>
        <p:spPr/>
        <p:txBody>
          <a:bodyPr/>
          <a:lstStyle/>
          <a:p>
            <a:fld id="{2FC180D3-F4E2-4FAA-9B2E-18CB9746F06B}" type="datetimeFigureOut">
              <a:rPr lang="zh-CN" altLang="en-US" smtClean="0"/>
            </a:fld>
            <a:endParaRPr lang="zh-CN" altLang="en-US"/>
          </a:p>
        </p:txBody>
      </p:sp>
      <p:sp>
        <p:nvSpPr>
          <p:cNvPr id="1048628" name="Footer Placeholder 5"/>
          <p:cNvSpPr>
            <a:spLocks noGrp="1"/>
          </p:cNvSpPr>
          <p:nvPr>
            <p:ph type="ftr" sz="quarter" idx="11"/>
          </p:nvPr>
        </p:nvSpPr>
        <p:spPr/>
        <p:txBody>
          <a:bodyPr/>
          <a:lstStyle/>
          <a:p>
            <a:endParaRPr lang="zh-CN" altLang="en-US"/>
          </a:p>
        </p:txBody>
      </p:sp>
      <p:sp>
        <p:nvSpPr>
          <p:cNvPr id="1048629" name="Slide Number Placeholder 6"/>
          <p:cNvSpPr>
            <a:spLocks noGrp="1"/>
          </p:cNvSpPr>
          <p:nvPr>
            <p:ph type="sldNum" sz="quarter" idx="12"/>
          </p:nvPr>
        </p:nvSpPr>
        <p:spPr/>
        <p:txBody>
          <a:bodyPr/>
          <a:lstStyle/>
          <a:p>
            <a:fld id="{0FDAAB46-A75B-4D4D-98A0-CCF8C88C72F1}"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1048577"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048578"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FC180D3-F4E2-4FAA-9B2E-18CB9746F06B}" type="datetimeFigureOut">
              <a:rPr lang="zh-CN" altLang="en-US" smtClean="0"/>
            </a:fld>
            <a:endParaRPr lang="zh-CN" altLang="en-US"/>
          </a:p>
        </p:txBody>
      </p:sp>
      <p:sp>
        <p:nvSpPr>
          <p:cNvPr id="1048579"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FDAAB46-A75B-4D4D-98A0-CCF8C88C72F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tags" Target="../tags/tag10.xml"/><Relationship Id="rId3" Type="http://schemas.openxmlformats.org/officeDocument/2006/relationships/image" Target="../media/image26.png"/><Relationship Id="rId2" Type="http://schemas.openxmlformats.org/officeDocument/2006/relationships/tags" Target="../tags/tag9.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tags" Target="../tags/tag14.xml"/><Relationship Id="rId7" Type="http://schemas.openxmlformats.org/officeDocument/2006/relationships/image" Target="../media/image29.png"/><Relationship Id="rId6" Type="http://schemas.openxmlformats.org/officeDocument/2006/relationships/tags" Target="../tags/tag13.xml"/><Relationship Id="rId5" Type="http://schemas.openxmlformats.org/officeDocument/2006/relationships/image" Target="../media/image28.png"/><Relationship Id="rId4" Type="http://schemas.openxmlformats.org/officeDocument/2006/relationships/tags" Target="../tags/tag12.xml"/><Relationship Id="rId3" Type="http://schemas.openxmlformats.org/officeDocument/2006/relationships/image" Target="../media/image27.png"/><Relationship Id="rId2" Type="http://schemas.openxmlformats.org/officeDocument/2006/relationships/tags" Target="../tags/tag11.xml"/><Relationship Id="rId11" Type="http://schemas.openxmlformats.org/officeDocument/2006/relationships/notesSlide" Target="../notesSlides/notesSlide11.xml"/><Relationship Id="rId10" Type="http://schemas.openxmlformats.org/officeDocument/2006/relationships/slideLayout" Target="../slideLayouts/slideLayout1.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1.xml"/><Relationship Id="rId7" Type="http://schemas.openxmlformats.org/officeDocument/2006/relationships/image" Target="../media/image33.png"/><Relationship Id="rId6" Type="http://schemas.openxmlformats.org/officeDocument/2006/relationships/tags" Target="../tags/tag17.xml"/><Relationship Id="rId5" Type="http://schemas.openxmlformats.org/officeDocument/2006/relationships/image" Target="../media/image32.png"/><Relationship Id="rId4" Type="http://schemas.openxmlformats.org/officeDocument/2006/relationships/tags" Target="../tags/tag16.xml"/><Relationship Id="rId3" Type="http://schemas.openxmlformats.org/officeDocument/2006/relationships/image" Target="../media/image31.png"/><Relationship Id="rId2" Type="http://schemas.openxmlformats.org/officeDocument/2006/relationships/tags" Target="../tags/tag15.xml"/><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34.png"/><Relationship Id="rId2" Type="http://schemas.openxmlformats.org/officeDocument/2006/relationships/tags" Target="../tags/tag18.xml"/><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tags" Target="../tags/tag22.xml"/><Relationship Id="rId7" Type="http://schemas.openxmlformats.org/officeDocument/2006/relationships/image" Target="../media/image37.png"/><Relationship Id="rId6" Type="http://schemas.openxmlformats.org/officeDocument/2006/relationships/tags" Target="../tags/tag21.xml"/><Relationship Id="rId5" Type="http://schemas.openxmlformats.org/officeDocument/2006/relationships/image" Target="../media/image36.png"/><Relationship Id="rId4" Type="http://schemas.openxmlformats.org/officeDocument/2006/relationships/tags" Target="../tags/tag20.xml"/><Relationship Id="rId3" Type="http://schemas.openxmlformats.org/officeDocument/2006/relationships/image" Target="../media/image35.png"/><Relationship Id="rId2" Type="http://schemas.openxmlformats.org/officeDocument/2006/relationships/tags" Target="../tags/tag19.xml"/><Relationship Id="rId13" Type="http://schemas.openxmlformats.org/officeDocument/2006/relationships/notesSlide" Target="../notesSlides/notesSlide15.xml"/><Relationship Id="rId12" Type="http://schemas.openxmlformats.org/officeDocument/2006/relationships/slideLayout" Target="../slideLayouts/slideLayout1.xml"/><Relationship Id="rId11" Type="http://schemas.openxmlformats.org/officeDocument/2006/relationships/image" Target="../media/image39.png"/><Relationship Id="rId10" Type="http://schemas.openxmlformats.org/officeDocument/2006/relationships/tags" Target="../tags/tag23.xml"/><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tags" Target="../tags/tag25.xml"/><Relationship Id="rId3" Type="http://schemas.openxmlformats.org/officeDocument/2006/relationships/image" Target="../media/image40.png"/><Relationship Id="rId2" Type="http://schemas.openxmlformats.org/officeDocument/2006/relationships/tags" Target="../tags/tag24.xml"/><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tags" Target="../tags/tag27.xml"/><Relationship Id="rId3" Type="http://schemas.openxmlformats.org/officeDocument/2006/relationships/image" Target="../media/image42.jpeg"/><Relationship Id="rId2" Type="http://schemas.openxmlformats.org/officeDocument/2006/relationships/tags" Target="../tags/tag26.xml"/><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44.png"/><Relationship Id="rId2" Type="http://schemas.openxmlformats.org/officeDocument/2006/relationships/tags" Target="../tags/tag28.xml"/><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tags" Target="../tags/tag1.xml"/><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xml"/><Relationship Id="rId7" Type="http://schemas.openxmlformats.org/officeDocument/2006/relationships/image" Target="../media/image10.jpeg"/><Relationship Id="rId6" Type="http://schemas.openxmlformats.org/officeDocument/2006/relationships/tags" Target="../tags/tag4.xml"/><Relationship Id="rId5" Type="http://schemas.openxmlformats.org/officeDocument/2006/relationships/image" Target="../media/image9.png"/><Relationship Id="rId4" Type="http://schemas.openxmlformats.org/officeDocument/2006/relationships/tags" Target="../tags/tag3.xml"/><Relationship Id="rId3" Type="http://schemas.openxmlformats.org/officeDocument/2006/relationships/image" Target="../media/image8.png"/><Relationship Id="rId2" Type="http://schemas.openxmlformats.org/officeDocument/2006/relationships/tags" Target="../tags/tag2.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3" Type="http://schemas.openxmlformats.org/officeDocument/2006/relationships/notesSlide" Target="../notesSlides/notesSlide6.xml"/><Relationship Id="rId12" Type="http://schemas.openxmlformats.org/officeDocument/2006/relationships/slideLayout" Target="../slideLayouts/slideLayout1.xml"/><Relationship Id="rId11" Type="http://schemas.openxmlformats.org/officeDocument/2006/relationships/image" Target="../media/image19.png"/><Relationship Id="rId10" Type="http://schemas.openxmlformats.org/officeDocument/2006/relationships/tags" Target="../tags/tag6.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22.pn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tags" Target="../tags/tag8.xml"/><Relationship Id="rId3" Type="http://schemas.openxmlformats.org/officeDocument/2006/relationships/image" Target="../media/image23.png"/><Relationship Id="rId2" Type="http://schemas.openxmlformats.org/officeDocument/2006/relationships/tags" Target="../tags/tag7.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1" name="标题 1"/>
          <p:cNvSpPr txBox="1"/>
          <p:nvPr/>
        </p:nvSpPr>
        <p:spPr bwMode="auto">
          <a:xfrm>
            <a:off x="5263200" y="156791"/>
            <a:ext cx="3600000" cy="405000"/>
          </a:xfrm>
          <a:prstGeom prst="rect">
            <a:avLst/>
          </a:prstGeom>
          <a:noFill/>
          <a:ln>
            <a:noFill/>
          </a:ln>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endParaRPr lang="zh-CN" altLang="en-US" sz="2800" b="1"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2097152" name="图片 10"/>
          <p:cNvPicPr>
            <a:picLocks noChangeAspect="1"/>
          </p:cNvPicPr>
          <p:nvPr/>
        </p:nvPicPr>
        <p:blipFill>
          <a:blip r:embed="rId1"/>
          <a:srcRect/>
          <a:stretch>
            <a:fillRect/>
          </a:stretch>
        </p:blipFill>
        <p:spPr bwMode="auto">
          <a:xfrm>
            <a:off x="0" y="30902"/>
            <a:ext cx="2449881" cy="627522"/>
          </a:xfrm>
          <a:prstGeom prst="rect">
            <a:avLst/>
          </a:prstGeom>
          <a:noFill/>
          <a:ln>
            <a:noFill/>
          </a:ln>
        </p:spPr>
      </p:pic>
      <p:pic>
        <p:nvPicPr>
          <p:cNvPr id="2097153" name="图片 11"/>
          <p:cNvPicPr>
            <a:picLocks noChangeAspect="1"/>
          </p:cNvPicPr>
          <p:nvPr/>
        </p:nvPicPr>
        <p:blipFill>
          <a:blip r:embed="rId2"/>
          <a:srcRect/>
          <a:stretch>
            <a:fillRect/>
          </a:stretch>
        </p:blipFill>
        <p:spPr bwMode="auto">
          <a:xfrm>
            <a:off x="6219644" y="89752"/>
            <a:ext cx="2924356" cy="539078"/>
          </a:xfrm>
          <a:prstGeom prst="rect">
            <a:avLst/>
          </a:prstGeom>
          <a:noFill/>
          <a:ln>
            <a:noFill/>
          </a:ln>
        </p:spPr>
      </p:pic>
      <p:pic>
        <p:nvPicPr>
          <p:cNvPr id="2097154" name="图片 15"/>
          <p:cNvPicPr>
            <a:picLocks noChangeAspect="1"/>
          </p:cNvPicPr>
          <p:nvPr/>
        </p:nvPicPr>
        <p:blipFill>
          <a:blip r:embed="rId3" cstate="print"/>
          <a:srcRect t="41238" b="27599"/>
          <a:stretch>
            <a:fillRect/>
          </a:stretch>
        </p:blipFill>
        <p:spPr bwMode="auto">
          <a:xfrm>
            <a:off x="635" y="658495"/>
            <a:ext cx="9143365" cy="2030730"/>
          </a:xfrm>
          <a:prstGeom prst="rect">
            <a:avLst/>
          </a:prstGeom>
          <a:noFill/>
          <a:ln w="9525">
            <a:noFill/>
            <a:miter lim="800000"/>
            <a:headEnd/>
            <a:tailEnd/>
          </a:ln>
        </p:spPr>
      </p:pic>
      <p:cxnSp>
        <p:nvCxnSpPr>
          <p:cNvPr id="10" name="直接连接符 9"/>
          <p:cNvCxnSpPr/>
          <p:nvPr/>
        </p:nvCxnSpPr>
        <p:spPr>
          <a:xfrm>
            <a:off x="757570" y="4076880"/>
            <a:ext cx="7534488" cy="0"/>
          </a:xfrm>
          <a:prstGeom prst="line">
            <a:avLst/>
          </a:prstGeom>
          <a:ln w="63500">
            <a:gradFill flip="none" rotWithShape="1">
              <a:gsLst>
                <a:gs pos="0">
                  <a:srgbClr val="D0E0DF"/>
                </a:gs>
                <a:gs pos="52000">
                  <a:srgbClr val="4C6969"/>
                </a:gs>
                <a:gs pos="100000">
                  <a:srgbClr val="D0E0DF"/>
                </a:gs>
              </a:gsLst>
              <a:lin ang="0" scaled="1"/>
              <a:tileRect/>
            </a:gradFill>
          </a:ln>
        </p:spPr>
        <p:style>
          <a:lnRef idx="1">
            <a:schemeClr val="accent3"/>
          </a:lnRef>
          <a:fillRef idx="0">
            <a:schemeClr val="accent3"/>
          </a:fillRef>
          <a:effectRef idx="0">
            <a:schemeClr val="accent3"/>
          </a:effectRef>
          <a:fontRef idx="minor">
            <a:schemeClr val="tx1"/>
          </a:fontRef>
        </p:style>
      </p:cxnSp>
      <p:sp>
        <p:nvSpPr>
          <p:cNvPr id="11" name="标题 1"/>
          <p:cNvSpPr txBox="1"/>
          <p:nvPr/>
        </p:nvSpPr>
        <p:spPr bwMode="auto">
          <a:xfrm>
            <a:off x="-106142" y="2994025"/>
            <a:ext cx="9143999" cy="77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en-US" altLang="zh-CN" sz="2400" b="1" dirty="0">
                <a:latin typeface="微软雅黑" panose="020B0503020204020204" pitchFamily="34" charset="-122"/>
                <a:ea typeface="微软雅黑" panose="020B0503020204020204" pitchFamily="34" charset="-122"/>
              </a:rPr>
              <a:t>Weekly R</a:t>
            </a:r>
            <a:r>
              <a:rPr lang="en-US" altLang="zh-CN" sz="2400" b="1" dirty="0">
                <a:latin typeface="微软雅黑" panose="020B0503020204020204" pitchFamily="34" charset="-122"/>
                <a:ea typeface="微软雅黑" panose="020B0503020204020204" pitchFamily="34" charset="-122"/>
              </a:rPr>
              <a:t>eport</a:t>
            </a:r>
            <a:endParaRPr lang="en-US" altLang="zh-CN" sz="24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6016625" y="4469130"/>
            <a:ext cx="2275205" cy="368300"/>
          </a:xfrm>
          <a:prstGeom prst="rect">
            <a:avLst/>
          </a:prstGeom>
          <a:noFill/>
        </p:spPr>
        <p:txBody>
          <a:bodyPr wrap="square" rtlCol="0">
            <a:spAutoFit/>
          </a:bodyPr>
          <a:p>
            <a:r>
              <a:rPr lang="en-US" altLang="zh-CN"/>
              <a:t>Speaker :Ying Jie</a:t>
            </a:r>
            <a:endParaRPr lang="en-US" altLang="zh-CN"/>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460375"/>
          </a:xfrm>
          <a:prstGeom prst="rect">
            <a:avLst/>
          </a:prstGeom>
          <a:noFill/>
        </p:spPr>
        <p:txBody>
          <a:bodyPr wrap="square" rtlCol="0">
            <a:spAutoFit/>
          </a:bodyPr>
          <a:lstStyle/>
          <a:p>
            <a:r>
              <a:rPr lang="en-US" altLang="zh-CN" sz="2400" b="1" dirty="0">
                <a:sym typeface="+mn-ea"/>
              </a:rPr>
              <a:t>CMOS or CCD —— Choose &amp; I</a:t>
            </a:r>
            <a:r>
              <a:rPr lang="en-US" altLang="zh-CN" sz="2400" b="1" dirty="0">
                <a:sym typeface="+mn-ea"/>
              </a:rPr>
              <a:t>mprove our sensor </a:t>
            </a:r>
            <a:endParaRPr lang="en-US" altLang="zh-CN" sz="2400" b="1" dirty="0"/>
          </a:p>
        </p:txBody>
      </p:sp>
      <p:pic>
        <p:nvPicPr>
          <p:cNvPr id="2" name="图片 1"/>
          <p:cNvPicPr>
            <a:picLocks noChangeAspect="1"/>
          </p:cNvPicPr>
          <p:nvPr>
            <p:custDataLst>
              <p:tags r:id="rId2"/>
            </p:custDataLst>
          </p:nvPr>
        </p:nvPicPr>
        <p:blipFill>
          <a:blip r:embed="rId3"/>
          <a:stretch>
            <a:fillRect/>
          </a:stretch>
        </p:blipFill>
        <p:spPr>
          <a:xfrm>
            <a:off x="3216275" y="1289050"/>
            <a:ext cx="2710815" cy="2799715"/>
          </a:xfrm>
          <a:prstGeom prst="rect">
            <a:avLst/>
          </a:prstGeom>
        </p:spPr>
      </p:pic>
      <p:sp>
        <p:nvSpPr>
          <p:cNvPr id="3" name="文本框 2"/>
          <p:cNvSpPr txBox="1"/>
          <p:nvPr/>
        </p:nvSpPr>
        <p:spPr>
          <a:xfrm>
            <a:off x="327660" y="1475740"/>
            <a:ext cx="2404745" cy="460375"/>
          </a:xfrm>
          <a:prstGeom prst="rect">
            <a:avLst/>
          </a:prstGeom>
          <a:noFill/>
        </p:spPr>
        <p:txBody>
          <a:bodyPr wrap="square" rtlCol="0">
            <a:spAutoFit/>
          </a:bodyPr>
          <a:p>
            <a:r>
              <a:rPr lang="en-US" altLang="zh-CN" sz="2400"/>
              <a:t>Sensor substrate</a:t>
            </a:r>
            <a:endParaRPr lang="en-US" altLang="zh-CN" sz="2400"/>
          </a:p>
        </p:txBody>
      </p:sp>
      <p:sp>
        <p:nvSpPr>
          <p:cNvPr id="6" name="文本框 5"/>
          <p:cNvSpPr txBox="1"/>
          <p:nvPr/>
        </p:nvSpPr>
        <p:spPr>
          <a:xfrm>
            <a:off x="581660" y="4149725"/>
            <a:ext cx="749300" cy="368300"/>
          </a:xfrm>
          <a:prstGeom prst="rect">
            <a:avLst/>
          </a:prstGeom>
          <a:noFill/>
        </p:spPr>
        <p:txBody>
          <a:bodyPr wrap="square" rtlCol="0">
            <a:spAutoFit/>
          </a:bodyPr>
          <a:p>
            <a:r>
              <a:rPr lang="en-US" altLang="zh-CN"/>
              <a:t>CCD</a:t>
            </a:r>
            <a:endParaRPr lang="en-US" altLang="zh-CN"/>
          </a:p>
        </p:txBody>
      </p:sp>
      <p:sp>
        <p:nvSpPr>
          <p:cNvPr id="8" name="文本框 7"/>
          <p:cNvSpPr txBox="1"/>
          <p:nvPr/>
        </p:nvSpPr>
        <p:spPr>
          <a:xfrm>
            <a:off x="1722755" y="4149725"/>
            <a:ext cx="798195" cy="368300"/>
          </a:xfrm>
          <a:prstGeom prst="rect">
            <a:avLst/>
          </a:prstGeom>
          <a:noFill/>
        </p:spPr>
        <p:txBody>
          <a:bodyPr wrap="square" rtlCol="0">
            <a:spAutoFit/>
          </a:bodyPr>
          <a:p>
            <a:r>
              <a:rPr lang="en-US" altLang="zh-CN"/>
              <a:t>CMOS</a:t>
            </a:r>
            <a:endParaRPr lang="en-US" altLang="zh-CN"/>
          </a:p>
        </p:txBody>
      </p:sp>
      <p:cxnSp>
        <p:nvCxnSpPr>
          <p:cNvPr id="9" name="直接箭头连接符 8"/>
          <p:cNvCxnSpPr>
            <a:stCxn id="11" idx="2"/>
            <a:endCxn id="6" idx="0"/>
          </p:cNvCxnSpPr>
          <p:nvPr/>
        </p:nvCxnSpPr>
        <p:spPr>
          <a:xfrm flipH="1">
            <a:off x="956310" y="3472180"/>
            <a:ext cx="496570" cy="6775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11" idx="2"/>
          </p:cNvCxnSpPr>
          <p:nvPr/>
        </p:nvCxnSpPr>
        <p:spPr>
          <a:xfrm>
            <a:off x="1452880" y="3472180"/>
            <a:ext cx="549910" cy="6775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06045" y="2273300"/>
            <a:ext cx="2693670" cy="1198880"/>
          </a:xfrm>
          <a:prstGeom prst="rect">
            <a:avLst/>
          </a:prstGeom>
          <a:noFill/>
        </p:spPr>
        <p:txBody>
          <a:bodyPr wrap="square" rtlCol="0" anchor="t">
            <a:spAutoFit/>
          </a:bodyPr>
          <a:p>
            <a:r>
              <a:rPr lang="zh-CN" altLang="en-US"/>
              <a:t>Photoelectric conversion, sent to the image processing unit, image restoration</a:t>
            </a:r>
            <a:endParaRPr lang="zh-CN" altLang="en-US"/>
          </a:p>
        </p:txBody>
      </p:sp>
      <p:sp>
        <p:nvSpPr>
          <p:cNvPr id="12" name="文本框 11"/>
          <p:cNvSpPr txBox="1"/>
          <p:nvPr/>
        </p:nvSpPr>
        <p:spPr>
          <a:xfrm>
            <a:off x="6490970" y="942340"/>
            <a:ext cx="1826895" cy="460375"/>
          </a:xfrm>
          <a:prstGeom prst="rect">
            <a:avLst/>
          </a:prstGeom>
          <a:noFill/>
        </p:spPr>
        <p:txBody>
          <a:bodyPr wrap="square" rtlCol="0">
            <a:spAutoFit/>
          </a:bodyPr>
          <a:p>
            <a:r>
              <a:rPr lang="en-US" altLang="zh-CN" sz="2400"/>
              <a:t>Micro lens</a:t>
            </a:r>
            <a:endParaRPr lang="en-US" altLang="zh-CN" sz="2400"/>
          </a:p>
        </p:txBody>
      </p:sp>
      <p:cxnSp>
        <p:nvCxnSpPr>
          <p:cNvPr id="13" name="直接箭头连接符 12"/>
          <p:cNvCxnSpPr>
            <a:endCxn id="12" idx="1"/>
          </p:cNvCxnSpPr>
          <p:nvPr/>
        </p:nvCxnSpPr>
        <p:spPr>
          <a:xfrm flipV="1">
            <a:off x="5565140" y="1172845"/>
            <a:ext cx="925830" cy="3390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200775" y="1559560"/>
            <a:ext cx="2512060" cy="922020"/>
          </a:xfrm>
          <a:prstGeom prst="rect">
            <a:avLst/>
          </a:prstGeom>
          <a:noFill/>
        </p:spPr>
        <p:txBody>
          <a:bodyPr wrap="square" rtlCol="0" anchor="t">
            <a:spAutoFit/>
          </a:bodyPr>
          <a:p>
            <a:r>
              <a:rPr lang="zh-CN" altLang="en-US"/>
              <a:t>Add a layer of "glasses" in front of the sensitive layer</a:t>
            </a:r>
            <a:endParaRPr lang="zh-CN" altLang="en-US"/>
          </a:p>
        </p:txBody>
      </p:sp>
      <p:cxnSp>
        <p:nvCxnSpPr>
          <p:cNvPr id="15" name="直接箭头连接符 14"/>
          <p:cNvCxnSpPr>
            <a:endCxn id="3" idx="2"/>
          </p:cNvCxnSpPr>
          <p:nvPr>
            <p:custDataLst>
              <p:tags r:id="rId4"/>
            </p:custDataLst>
          </p:nvPr>
        </p:nvCxnSpPr>
        <p:spPr>
          <a:xfrm flipH="1" flipV="1">
            <a:off x="1530350" y="1936115"/>
            <a:ext cx="2317115" cy="10325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6490970" y="2936240"/>
            <a:ext cx="1756410" cy="460375"/>
          </a:xfrm>
          <a:prstGeom prst="rect">
            <a:avLst/>
          </a:prstGeom>
          <a:noFill/>
        </p:spPr>
        <p:txBody>
          <a:bodyPr wrap="square" rtlCol="0">
            <a:spAutoFit/>
          </a:bodyPr>
          <a:p>
            <a:r>
              <a:rPr lang="en-US" altLang="zh-CN" sz="2400"/>
              <a:t>Color filter</a:t>
            </a:r>
            <a:endParaRPr lang="en-US" altLang="zh-CN" sz="2400"/>
          </a:p>
        </p:txBody>
      </p:sp>
      <p:cxnSp>
        <p:nvCxnSpPr>
          <p:cNvPr id="17" name="直接箭头连接符 16"/>
          <p:cNvCxnSpPr/>
          <p:nvPr/>
        </p:nvCxnSpPr>
        <p:spPr>
          <a:xfrm>
            <a:off x="5541010" y="2397125"/>
            <a:ext cx="921385" cy="6705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096000" y="3455035"/>
            <a:ext cx="2616835" cy="922020"/>
          </a:xfrm>
          <a:prstGeom prst="rect">
            <a:avLst/>
          </a:prstGeom>
          <a:noFill/>
        </p:spPr>
        <p:txBody>
          <a:bodyPr wrap="square" rtlCol="0">
            <a:spAutoFit/>
          </a:bodyPr>
          <a:p>
            <a:r>
              <a:rPr lang="zh-CN" altLang="en-US"/>
              <a:t>Add a layer of filter to produce a colored light source</a:t>
            </a:r>
            <a:endParaRPr lang="zh-CN" altLang="en-US"/>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460375"/>
          </a:xfrm>
          <a:prstGeom prst="rect">
            <a:avLst/>
          </a:prstGeom>
          <a:noFill/>
        </p:spPr>
        <p:txBody>
          <a:bodyPr wrap="square" rtlCol="0">
            <a:spAutoFit/>
          </a:bodyPr>
          <a:lstStyle/>
          <a:p>
            <a:r>
              <a:rPr lang="en-US" altLang="zh-CN" sz="2400" b="1" dirty="0">
                <a:sym typeface="+mn-ea"/>
              </a:rPr>
              <a:t>Photographic principle of CCD &amp; CMOS</a:t>
            </a:r>
            <a:endParaRPr lang="en-US" altLang="zh-CN" sz="2400" b="1" dirty="0"/>
          </a:p>
        </p:txBody>
      </p:sp>
      <p:pic>
        <p:nvPicPr>
          <p:cNvPr id="3" name="图片 2"/>
          <p:cNvPicPr>
            <a:picLocks noChangeAspect="1"/>
          </p:cNvPicPr>
          <p:nvPr>
            <p:custDataLst>
              <p:tags r:id="rId2"/>
            </p:custDataLst>
          </p:nvPr>
        </p:nvPicPr>
        <p:blipFill>
          <a:blip r:embed="rId3"/>
          <a:stretch>
            <a:fillRect/>
          </a:stretch>
        </p:blipFill>
        <p:spPr>
          <a:xfrm>
            <a:off x="6678930" y="1037590"/>
            <a:ext cx="2240915" cy="3542030"/>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727710" y="3060065"/>
            <a:ext cx="5613400" cy="1987550"/>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285750" y="920750"/>
            <a:ext cx="2860040" cy="1941195"/>
          </a:xfrm>
          <a:prstGeom prst="rect">
            <a:avLst/>
          </a:prstGeom>
        </p:spPr>
      </p:pic>
      <p:pic>
        <p:nvPicPr>
          <p:cNvPr id="8" name="图片 7"/>
          <p:cNvPicPr>
            <a:picLocks noChangeAspect="1"/>
          </p:cNvPicPr>
          <p:nvPr>
            <p:custDataLst>
              <p:tags r:id="rId8"/>
            </p:custDataLst>
          </p:nvPr>
        </p:nvPicPr>
        <p:blipFill>
          <a:blip r:embed="rId9"/>
          <a:stretch>
            <a:fillRect/>
          </a:stretch>
        </p:blipFill>
        <p:spPr>
          <a:xfrm>
            <a:off x="3295015" y="920750"/>
            <a:ext cx="2741295" cy="1936750"/>
          </a:xfrm>
          <a:prstGeom prst="rect">
            <a:avLst/>
          </a:prstGeom>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460375"/>
          </a:xfrm>
          <a:prstGeom prst="rect">
            <a:avLst/>
          </a:prstGeom>
          <a:noFill/>
        </p:spPr>
        <p:txBody>
          <a:bodyPr wrap="square" rtlCol="0">
            <a:spAutoFit/>
          </a:bodyPr>
          <a:lstStyle/>
          <a:p>
            <a:r>
              <a:rPr lang="en-US" altLang="zh-CN" sz="2400" b="1" dirty="0">
                <a:sym typeface="+mn-ea"/>
              </a:rPr>
              <a:t>Some problems between CMOS </a:t>
            </a:r>
            <a:endParaRPr lang="en-US" altLang="zh-CN" sz="2400" b="1" dirty="0"/>
          </a:p>
        </p:txBody>
      </p:sp>
      <p:sp>
        <p:nvSpPr>
          <p:cNvPr id="2" name="文本框 1"/>
          <p:cNvSpPr txBox="1"/>
          <p:nvPr/>
        </p:nvSpPr>
        <p:spPr>
          <a:xfrm>
            <a:off x="558800" y="1002665"/>
            <a:ext cx="7490460" cy="3138170"/>
          </a:xfrm>
          <a:prstGeom prst="rect">
            <a:avLst/>
          </a:prstGeom>
          <a:noFill/>
        </p:spPr>
        <p:txBody>
          <a:bodyPr wrap="square" rtlCol="0" anchor="t">
            <a:spAutoFit/>
          </a:bodyPr>
          <a:p>
            <a:r>
              <a:rPr lang="en-US" altLang="zh-CN">
                <a:sym typeface="+mn-ea"/>
              </a:rPr>
              <a:t>Problem</a:t>
            </a:r>
            <a:r>
              <a:rPr lang="zh-CN" altLang="en-US">
                <a:sym typeface="+mn-ea"/>
              </a:rPr>
              <a:t>: </a:t>
            </a:r>
            <a:endParaRPr lang="zh-CN" altLang="en-US"/>
          </a:p>
          <a:p>
            <a:endParaRPr lang="zh-CN" altLang="en-US"/>
          </a:p>
          <a:p>
            <a:r>
              <a:rPr lang="zh-CN" altLang="en-US"/>
              <a:t>1. Random noise</a:t>
            </a:r>
            <a:endParaRPr lang="zh-CN" altLang="en-US"/>
          </a:p>
          <a:p>
            <a:endParaRPr lang="zh-CN" altLang="en-US"/>
          </a:p>
          <a:p>
            <a:r>
              <a:rPr lang="zh-CN" altLang="en-US"/>
              <a:t>2. Fixed image noise (FPN)</a:t>
            </a:r>
            <a:endParaRPr lang="zh-CN" altLang="en-US"/>
          </a:p>
          <a:p>
            <a:endParaRPr lang="zh-CN" altLang="en-US"/>
          </a:p>
          <a:p>
            <a:r>
              <a:rPr lang="zh-CN" altLang="en-US"/>
              <a:t>Manifestation: </a:t>
            </a:r>
            <a:endParaRPr lang="zh-CN" altLang="en-US"/>
          </a:p>
          <a:p>
            <a:endParaRPr lang="zh-CN" altLang="en-US"/>
          </a:p>
          <a:p>
            <a:pPr indent="457200"/>
            <a:r>
              <a:rPr lang="en-US" altLang="zh-CN"/>
              <a:t>T</a:t>
            </a:r>
            <a:r>
              <a:rPr lang="zh-CN" altLang="en-US"/>
              <a:t>ransfer deterioration (low illumination black spots and colored straight lines); The photodiode sightseeing degree is not uniform (bright white spots, bright spots, black spots and bright markings).</a:t>
            </a:r>
            <a:endParaRPr lang="zh-CN" altLang="en-US"/>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460375"/>
          </a:xfrm>
          <a:prstGeom prst="rect">
            <a:avLst/>
          </a:prstGeom>
          <a:noFill/>
        </p:spPr>
        <p:txBody>
          <a:bodyPr wrap="square" rtlCol="0">
            <a:spAutoFit/>
          </a:bodyPr>
          <a:lstStyle/>
          <a:p>
            <a:r>
              <a:rPr lang="en-US" altLang="zh-CN" sz="2400" b="1" dirty="0">
                <a:sym typeface="+mn-ea"/>
              </a:rPr>
              <a:t>Compare between CMOS &amp; CCD  </a:t>
            </a:r>
            <a:endParaRPr lang="en-US" altLang="zh-CN" sz="2400" b="1" dirty="0"/>
          </a:p>
        </p:txBody>
      </p:sp>
      <p:pic>
        <p:nvPicPr>
          <p:cNvPr id="2" name="图片 1"/>
          <p:cNvPicPr>
            <a:picLocks noChangeAspect="1"/>
          </p:cNvPicPr>
          <p:nvPr>
            <p:custDataLst>
              <p:tags r:id="rId2"/>
            </p:custDataLst>
          </p:nvPr>
        </p:nvPicPr>
        <p:blipFill>
          <a:blip r:embed="rId3"/>
          <a:stretch>
            <a:fillRect/>
          </a:stretch>
        </p:blipFill>
        <p:spPr>
          <a:xfrm>
            <a:off x="295275" y="1534795"/>
            <a:ext cx="8329930" cy="82740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414020" y="2920365"/>
            <a:ext cx="3956050" cy="1498600"/>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4572000" y="2896235"/>
            <a:ext cx="3934460" cy="1534160"/>
          </a:xfrm>
          <a:prstGeom prst="rect">
            <a:avLst/>
          </a:prstGeom>
        </p:spPr>
      </p:pic>
      <p:sp>
        <p:nvSpPr>
          <p:cNvPr id="6" name="文本框 5"/>
          <p:cNvSpPr txBox="1"/>
          <p:nvPr/>
        </p:nvSpPr>
        <p:spPr>
          <a:xfrm>
            <a:off x="2090420" y="4418965"/>
            <a:ext cx="603250" cy="368300"/>
          </a:xfrm>
          <a:prstGeom prst="rect">
            <a:avLst/>
          </a:prstGeom>
          <a:noFill/>
        </p:spPr>
        <p:txBody>
          <a:bodyPr wrap="square" rtlCol="0">
            <a:spAutoFit/>
          </a:bodyPr>
          <a:p>
            <a:r>
              <a:rPr lang="en-US" altLang="zh-CN"/>
              <a:t>CCD</a:t>
            </a:r>
            <a:endParaRPr lang="en-US" altLang="zh-CN"/>
          </a:p>
        </p:txBody>
      </p:sp>
      <p:sp>
        <p:nvSpPr>
          <p:cNvPr id="8" name="文本框 7"/>
          <p:cNvSpPr txBox="1"/>
          <p:nvPr/>
        </p:nvSpPr>
        <p:spPr>
          <a:xfrm>
            <a:off x="6135370" y="4430395"/>
            <a:ext cx="807720" cy="368300"/>
          </a:xfrm>
          <a:prstGeom prst="rect">
            <a:avLst/>
          </a:prstGeom>
          <a:noFill/>
        </p:spPr>
        <p:txBody>
          <a:bodyPr wrap="square" rtlCol="0">
            <a:spAutoFit/>
          </a:bodyPr>
          <a:p>
            <a:r>
              <a:rPr lang="en-US" altLang="zh-CN"/>
              <a:t>CMOS</a:t>
            </a:r>
            <a:endParaRPr lang="en-US" altLang="zh-CN"/>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5797550" cy="829945"/>
          </a:xfrm>
          <a:prstGeom prst="rect">
            <a:avLst/>
          </a:prstGeom>
          <a:noFill/>
        </p:spPr>
        <p:txBody>
          <a:bodyPr wrap="square" rtlCol="0">
            <a:spAutoFit/>
          </a:bodyPr>
          <a:lstStyle/>
          <a:p>
            <a:r>
              <a:rPr lang="en-US" altLang="zh-CN" sz="2400" b="1" dirty="0"/>
              <a:t>Dual-camera design for coded aperture snapshot spectral imaging</a:t>
            </a:r>
            <a:endParaRPr lang="en-US" altLang="zh-CN" sz="2400" b="1" dirty="0"/>
          </a:p>
        </p:txBody>
      </p:sp>
      <p:sp>
        <p:nvSpPr>
          <p:cNvPr id="2" name="文本框 1"/>
          <p:cNvSpPr txBox="1"/>
          <p:nvPr/>
        </p:nvSpPr>
        <p:spPr>
          <a:xfrm>
            <a:off x="288290" y="1102360"/>
            <a:ext cx="8016875" cy="1753235"/>
          </a:xfrm>
          <a:prstGeom prst="rect">
            <a:avLst/>
          </a:prstGeom>
          <a:noFill/>
        </p:spPr>
        <p:txBody>
          <a:bodyPr wrap="square" rtlCol="0">
            <a:spAutoFit/>
          </a:bodyPr>
          <a:p>
            <a:r>
              <a:rPr lang="zh-CN" altLang="en-US"/>
              <a:t># </a:t>
            </a:r>
            <a:r>
              <a:rPr lang="en-US" altLang="zh-CN"/>
              <a:t>Paper Abstract</a:t>
            </a:r>
            <a:r>
              <a:rPr lang="zh-CN" altLang="en-US"/>
              <a:t>：</a:t>
            </a:r>
            <a:endParaRPr lang="zh-CN" altLang="en-US"/>
          </a:p>
          <a:p>
            <a:endParaRPr lang="zh-CN" altLang="en-US"/>
          </a:p>
          <a:p>
            <a:r>
              <a:rPr lang="zh-CN" altLang="en-US"/>
              <a:t>1. </a:t>
            </a:r>
            <a:r>
              <a:rPr lang="en-US" altLang="zh-CN"/>
              <a:t>Provenance</a:t>
            </a:r>
            <a:r>
              <a:rPr lang="zh-CN" altLang="en-US"/>
              <a:t>：</a:t>
            </a:r>
            <a:r>
              <a:rPr lang="en-US"/>
              <a:t>Applied optics</a:t>
            </a:r>
            <a:r>
              <a:rPr lang="en-US"/>
              <a:t> </a:t>
            </a:r>
            <a:endParaRPr lang="en-US"/>
          </a:p>
          <a:p>
            <a:r>
              <a:rPr lang="zh-CN" altLang="en-US"/>
              <a:t>2. </a:t>
            </a:r>
            <a:r>
              <a:rPr lang="en-US" altLang="zh-CN"/>
              <a:t>Author</a:t>
            </a:r>
            <a:r>
              <a:rPr lang="zh-CN" altLang="en-US"/>
              <a:t>：</a:t>
            </a:r>
            <a:endParaRPr lang="zh-CN" altLang="en-US"/>
          </a:p>
          <a:p/>
          <a:p>
            <a:r>
              <a:rPr lang="zh-CN" altLang="en-US"/>
              <a:t>3. </a:t>
            </a:r>
            <a:r>
              <a:rPr lang="en-US" altLang="zh-CN"/>
              <a:t>Cites</a:t>
            </a:r>
            <a:r>
              <a:rPr lang="zh-CN" altLang="en-US"/>
              <a:t>：</a:t>
            </a:r>
            <a:r>
              <a:rPr lang="en-US" altLang="zh-CN"/>
              <a:t>117</a:t>
            </a:r>
            <a:endParaRPr lang="en-US" altLang="zh-CN"/>
          </a:p>
        </p:txBody>
      </p:sp>
      <p:sp>
        <p:nvSpPr>
          <p:cNvPr id="6" name="文本框 5"/>
          <p:cNvSpPr txBox="1"/>
          <p:nvPr/>
        </p:nvSpPr>
        <p:spPr>
          <a:xfrm>
            <a:off x="202565" y="3281045"/>
            <a:ext cx="8738235" cy="1753235"/>
          </a:xfrm>
          <a:prstGeom prst="rect">
            <a:avLst/>
          </a:prstGeom>
          <a:noFill/>
        </p:spPr>
        <p:txBody>
          <a:bodyPr wrap="square" rtlCol="0" anchor="t">
            <a:spAutoFit/>
          </a:bodyPr>
          <a:p>
            <a:r>
              <a:rPr lang="en-US" altLang="zh-CN"/>
              <a:t>Goals:</a:t>
            </a:r>
            <a:endParaRPr lang="zh-CN" altLang="en-US"/>
          </a:p>
          <a:p>
            <a:r>
              <a:rPr lang="en-US" altLang="zh-CN"/>
              <a:t>       </a:t>
            </a:r>
            <a:r>
              <a:t>A novel dual-camera design is proposed to improve CASSI's performance while maintaining its snapshot advantage.</a:t>
            </a:r>
          </a:p>
          <a:p>
            <a:r>
              <a:t> </a:t>
            </a:r>
            <a:r>
              <a:rPr lang="en-US"/>
              <a:t>     </a:t>
            </a:r>
            <a:r>
              <a:t>This uncoded grayscale measurement, combined with coded CASSI measurements, greatly simplifies the reconstruction problem and produces high quality 3D spectral data. Simulation and experimental results demonstrate the effectiveness of the proposed method.</a:t>
            </a:r>
          </a:p>
        </p:txBody>
      </p:sp>
      <p:pic>
        <p:nvPicPr>
          <p:cNvPr id="3" name="图片 2"/>
          <p:cNvPicPr>
            <a:picLocks noChangeAspect="1"/>
          </p:cNvPicPr>
          <p:nvPr>
            <p:custDataLst>
              <p:tags r:id="rId2"/>
            </p:custDataLst>
          </p:nvPr>
        </p:nvPicPr>
        <p:blipFill>
          <a:blip r:embed="rId3"/>
          <a:stretch>
            <a:fillRect/>
          </a:stretch>
        </p:blipFill>
        <p:spPr>
          <a:xfrm>
            <a:off x="1568450" y="2058670"/>
            <a:ext cx="6684010" cy="339725"/>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829945"/>
          </a:xfrm>
          <a:prstGeom prst="rect">
            <a:avLst/>
          </a:prstGeom>
          <a:noFill/>
        </p:spPr>
        <p:txBody>
          <a:bodyPr wrap="square" rtlCol="0">
            <a:spAutoFit/>
          </a:bodyPr>
          <a:lstStyle/>
          <a:p>
            <a:r>
              <a:rPr lang="en-US" altLang="zh-CN" sz="2400" b="1" dirty="0">
                <a:sym typeface="+mn-ea"/>
              </a:rPr>
              <a:t>Dual-camera design for coded aperture snapshot spectral imaging</a:t>
            </a:r>
            <a:endParaRPr lang="en-US" altLang="zh-CN" sz="2400" b="1" dirty="0"/>
          </a:p>
        </p:txBody>
      </p:sp>
      <p:pic>
        <p:nvPicPr>
          <p:cNvPr id="2" name="图片 1"/>
          <p:cNvPicPr>
            <a:picLocks noChangeAspect="1"/>
          </p:cNvPicPr>
          <p:nvPr>
            <p:custDataLst>
              <p:tags r:id="rId2"/>
            </p:custDataLst>
          </p:nvPr>
        </p:nvPicPr>
        <p:blipFill>
          <a:blip r:embed="rId3"/>
          <a:stretch>
            <a:fillRect/>
          </a:stretch>
        </p:blipFill>
        <p:spPr>
          <a:xfrm>
            <a:off x="293370" y="912495"/>
            <a:ext cx="4363085" cy="1869440"/>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4840605" y="708660"/>
            <a:ext cx="3541395" cy="1910715"/>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384175" y="2905760"/>
            <a:ext cx="4055110" cy="2189480"/>
          </a:xfrm>
          <a:prstGeom prst="rect">
            <a:avLst/>
          </a:prstGeom>
        </p:spPr>
      </p:pic>
      <p:pic>
        <p:nvPicPr>
          <p:cNvPr id="8" name="图片 7"/>
          <p:cNvPicPr>
            <a:picLocks noChangeAspect="1"/>
          </p:cNvPicPr>
          <p:nvPr>
            <p:custDataLst>
              <p:tags r:id="rId8"/>
            </p:custDataLst>
          </p:nvPr>
        </p:nvPicPr>
        <p:blipFill>
          <a:blip r:embed="rId9"/>
          <a:stretch>
            <a:fillRect/>
          </a:stretch>
        </p:blipFill>
        <p:spPr>
          <a:xfrm>
            <a:off x="4229735" y="3070860"/>
            <a:ext cx="2517140" cy="1763395"/>
          </a:xfrm>
          <a:prstGeom prst="rect">
            <a:avLst/>
          </a:prstGeom>
        </p:spPr>
      </p:pic>
      <p:pic>
        <p:nvPicPr>
          <p:cNvPr id="9" name="图片 8"/>
          <p:cNvPicPr>
            <a:picLocks noChangeAspect="1"/>
          </p:cNvPicPr>
          <p:nvPr>
            <p:custDataLst>
              <p:tags r:id="rId10"/>
            </p:custDataLst>
          </p:nvPr>
        </p:nvPicPr>
        <p:blipFill>
          <a:blip r:embed="rId11"/>
          <a:stretch>
            <a:fillRect/>
          </a:stretch>
        </p:blipFill>
        <p:spPr>
          <a:xfrm>
            <a:off x="6746875" y="3070860"/>
            <a:ext cx="2258695" cy="1712595"/>
          </a:xfrm>
          <a:prstGeom prst="rect">
            <a:avLst/>
          </a:prstGeom>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829945"/>
          </a:xfrm>
          <a:prstGeom prst="rect">
            <a:avLst/>
          </a:prstGeom>
          <a:noFill/>
        </p:spPr>
        <p:txBody>
          <a:bodyPr wrap="square" rtlCol="0">
            <a:spAutoFit/>
          </a:bodyPr>
          <a:lstStyle/>
          <a:p>
            <a:r>
              <a:rPr lang="en-US" altLang="zh-CN" sz="2400" b="1" dirty="0">
                <a:sym typeface="+mn-ea"/>
              </a:rPr>
              <a:t>Dual-camera design for coded aperture snapshot spectral imaging</a:t>
            </a:r>
            <a:endParaRPr lang="en-US" altLang="zh-CN" sz="2400" b="1" dirty="0"/>
          </a:p>
        </p:txBody>
      </p:sp>
      <p:pic>
        <p:nvPicPr>
          <p:cNvPr id="2" name="图片 1"/>
          <p:cNvPicPr>
            <a:picLocks noChangeAspect="1"/>
          </p:cNvPicPr>
          <p:nvPr>
            <p:custDataLst>
              <p:tags r:id="rId2"/>
            </p:custDataLst>
          </p:nvPr>
        </p:nvPicPr>
        <p:blipFill>
          <a:blip r:embed="rId3"/>
          <a:stretch>
            <a:fillRect/>
          </a:stretch>
        </p:blipFill>
        <p:spPr>
          <a:xfrm>
            <a:off x="106045" y="1008380"/>
            <a:ext cx="4210050" cy="2226310"/>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4465955" y="742315"/>
            <a:ext cx="4629785" cy="3115945"/>
          </a:xfrm>
          <a:prstGeom prst="rect">
            <a:avLst/>
          </a:prstGeom>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460375"/>
          </a:xfrm>
          <a:prstGeom prst="rect">
            <a:avLst/>
          </a:prstGeom>
          <a:noFill/>
        </p:spPr>
        <p:txBody>
          <a:bodyPr wrap="square" rtlCol="0">
            <a:spAutoFit/>
          </a:bodyPr>
          <a:lstStyle/>
          <a:p>
            <a:r>
              <a:rPr lang="en-US" altLang="zh-CN" sz="2400" b="1" dirty="0">
                <a:sym typeface="+mn-ea"/>
              </a:rPr>
              <a:t>Tesla Vision —— Fusion of lidar &amp; </a:t>
            </a:r>
            <a:r>
              <a:rPr lang="en-US" altLang="zh-CN" sz="2400" b="1" dirty="0">
                <a:sym typeface="+mn-ea"/>
              </a:rPr>
              <a:t>camera</a:t>
            </a:r>
            <a:endParaRPr lang="en-US" altLang="zh-CN" sz="2400" b="1" dirty="0">
              <a:sym typeface="+mn-ea"/>
            </a:endParaRPr>
          </a:p>
        </p:txBody>
      </p:sp>
      <p:pic>
        <p:nvPicPr>
          <p:cNvPr id="2" name="图片 1"/>
          <p:cNvPicPr>
            <a:picLocks noChangeAspect="1"/>
          </p:cNvPicPr>
          <p:nvPr>
            <p:custDataLst>
              <p:tags r:id="rId2"/>
            </p:custDataLst>
          </p:nvPr>
        </p:nvPicPr>
        <p:blipFill>
          <a:blip r:embed="rId3"/>
          <a:stretch>
            <a:fillRect/>
          </a:stretch>
        </p:blipFill>
        <p:spPr>
          <a:xfrm>
            <a:off x="309880" y="1302385"/>
            <a:ext cx="3675380" cy="229806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4236085" y="1302385"/>
            <a:ext cx="4540250" cy="2280285"/>
          </a:xfrm>
          <a:prstGeom prst="rect">
            <a:avLst/>
          </a:prstGeom>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460375"/>
          </a:xfrm>
          <a:prstGeom prst="rect">
            <a:avLst/>
          </a:prstGeom>
          <a:noFill/>
        </p:spPr>
        <p:txBody>
          <a:bodyPr wrap="square" rtlCol="0">
            <a:spAutoFit/>
          </a:bodyPr>
          <a:lstStyle/>
          <a:p>
            <a:r>
              <a:rPr lang="en-US" altLang="zh-CN" sz="2400" b="1" dirty="0">
                <a:sym typeface="+mn-ea"/>
              </a:rPr>
              <a:t>Tesla Vision —— Fusion of lidar &amp; camera</a:t>
            </a:r>
            <a:endParaRPr lang="en-US" altLang="zh-CN" sz="2400" b="1" dirty="0"/>
          </a:p>
        </p:txBody>
      </p:sp>
      <p:sp>
        <p:nvSpPr>
          <p:cNvPr id="2" name="文本框 1"/>
          <p:cNvSpPr txBox="1"/>
          <p:nvPr/>
        </p:nvSpPr>
        <p:spPr>
          <a:xfrm>
            <a:off x="218440" y="1013460"/>
            <a:ext cx="4572000" cy="368300"/>
          </a:xfrm>
          <a:prstGeom prst="rect">
            <a:avLst/>
          </a:prstGeom>
          <a:noFill/>
        </p:spPr>
        <p:txBody>
          <a:bodyPr wrap="square" rtlCol="0" anchor="t">
            <a:spAutoFit/>
          </a:bodyPr>
          <a:p>
            <a:r>
              <a:rPr lang="zh-CN" altLang="en-US"/>
              <a:t>Problem 0 - Occupancy Tracker</a:t>
            </a:r>
            <a:endParaRPr lang="zh-CN" altLang="en-US"/>
          </a:p>
        </p:txBody>
      </p:sp>
      <p:sp>
        <p:nvSpPr>
          <p:cNvPr id="3" name="文本框 2"/>
          <p:cNvSpPr txBox="1"/>
          <p:nvPr/>
        </p:nvSpPr>
        <p:spPr>
          <a:xfrm>
            <a:off x="218440" y="1465580"/>
            <a:ext cx="4010025" cy="922020"/>
          </a:xfrm>
          <a:prstGeom prst="rect">
            <a:avLst/>
          </a:prstGeom>
          <a:noFill/>
        </p:spPr>
        <p:txBody>
          <a:bodyPr wrap="square" rtlCol="0" anchor="t">
            <a:spAutoFit/>
          </a:bodyPr>
          <a:p>
            <a:r>
              <a:rPr lang="zh-CN" altLang="en-US"/>
              <a:t>1. Across-camera Fusion and tracker are difficult to write</a:t>
            </a:r>
            <a:endParaRPr lang="zh-CN" altLang="en-US"/>
          </a:p>
          <a:p>
            <a:r>
              <a:rPr lang="zh-CN" altLang="en-US"/>
              <a:t>2. Image space is not output space</a:t>
            </a:r>
            <a:endParaRPr lang="zh-CN" altLang="en-US"/>
          </a:p>
        </p:txBody>
      </p:sp>
      <p:sp>
        <p:nvSpPr>
          <p:cNvPr id="5" name="文本框 4"/>
          <p:cNvSpPr txBox="1"/>
          <p:nvPr/>
        </p:nvSpPr>
        <p:spPr>
          <a:xfrm>
            <a:off x="218440" y="2524760"/>
            <a:ext cx="4572000" cy="368300"/>
          </a:xfrm>
          <a:prstGeom prst="rect">
            <a:avLst/>
          </a:prstGeom>
          <a:noFill/>
        </p:spPr>
        <p:txBody>
          <a:bodyPr wrap="square" rtlCol="0" anchor="t">
            <a:spAutoFit/>
          </a:bodyPr>
          <a:p>
            <a:r>
              <a:rPr lang="zh-CN" altLang="en-US"/>
              <a:t>Problem 1 - Per-cam detection then fusion</a:t>
            </a:r>
            <a:endParaRPr lang="zh-CN" altLang="en-US"/>
          </a:p>
        </p:txBody>
      </p:sp>
      <p:sp>
        <p:nvSpPr>
          <p:cNvPr id="6" name="文本框 5"/>
          <p:cNvSpPr txBox="1"/>
          <p:nvPr/>
        </p:nvSpPr>
        <p:spPr>
          <a:xfrm>
            <a:off x="218440" y="3307080"/>
            <a:ext cx="4572000" cy="368300"/>
          </a:xfrm>
          <a:prstGeom prst="rect">
            <a:avLst/>
          </a:prstGeom>
          <a:noFill/>
        </p:spPr>
        <p:txBody>
          <a:bodyPr wrap="square" rtlCol="0" anchor="t">
            <a:spAutoFit/>
          </a:bodyPr>
          <a:p>
            <a:r>
              <a:rPr lang="zh-CN" altLang="en-US"/>
              <a:t>Problem 2 - Per-cam detection then fuse</a:t>
            </a:r>
            <a:endParaRPr lang="zh-CN" altLang="en-US"/>
          </a:p>
        </p:txBody>
      </p:sp>
      <p:sp>
        <p:nvSpPr>
          <p:cNvPr id="8" name="文本框 7"/>
          <p:cNvSpPr txBox="1"/>
          <p:nvPr/>
        </p:nvSpPr>
        <p:spPr>
          <a:xfrm>
            <a:off x="4676775" y="951230"/>
            <a:ext cx="4098290" cy="645160"/>
          </a:xfrm>
          <a:prstGeom prst="rect">
            <a:avLst/>
          </a:prstGeom>
          <a:noFill/>
        </p:spPr>
        <p:txBody>
          <a:bodyPr wrap="square" rtlCol="0" anchor="t">
            <a:spAutoFit/>
          </a:bodyPr>
          <a:p>
            <a:r>
              <a:rPr lang="zh-CN" altLang="en-US"/>
              <a:t>Tech 0 - Learning where to look.(image-&gt;BEV + multi-cam fusion)</a:t>
            </a:r>
            <a:endParaRPr lang="zh-CN" altLang="en-US"/>
          </a:p>
        </p:txBody>
      </p:sp>
      <p:sp>
        <p:nvSpPr>
          <p:cNvPr id="9" name="文本框 8"/>
          <p:cNvSpPr txBox="1"/>
          <p:nvPr/>
        </p:nvSpPr>
        <p:spPr>
          <a:xfrm>
            <a:off x="4790440" y="2387600"/>
            <a:ext cx="2840990" cy="645160"/>
          </a:xfrm>
          <a:prstGeom prst="rect">
            <a:avLst/>
          </a:prstGeom>
          <a:noFill/>
        </p:spPr>
        <p:txBody>
          <a:bodyPr wrap="square" rtlCol="0" anchor="t">
            <a:spAutoFit/>
          </a:bodyPr>
          <a:p>
            <a:r>
              <a:rPr lang="zh-CN" altLang="en-US"/>
              <a:t>Tech 1 - Variations in Camera Calibration(Rectify)</a:t>
            </a:r>
            <a:endParaRPr lang="zh-CN" altLang="en-US"/>
          </a:p>
        </p:txBody>
      </p:sp>
      <p:pic>
        <p:nvPicPr>
          <p:cNvPr id="10" name="图片 9"/>
          <p:cNvPicPr>
            <a:picLocks noChangeAspect="1"/>
          </p:cNvPicPr>
          <p:nvPr>
            <p:custDataLst>
              <p:tags r:id="rId2"/>
            </p:custDataLst>
          </p:nvPr>
        </p:nvPicPr>
        <p:blipFill>
          <a:blip r:embed="rId3"/>
          <a:stretch>
            <a:fillRect/>
          </a:stretch>
        </p:blipFill>
        <p:spPr>
          <a:xfrm>
            <a:off x="5169535" y="3138805"/>
            <a:ext cx="2542540" cy="1950720"/>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5920" y="125449"/>
            <a:ext cx="5849607" cy="460375"/>
          </a:xfrm>
          <a:prstGeom prst="rect">
            <a:avLst/>
          </a:prstGeom>
          <a:noFill/>
        </p:spPr>
        <p:txBody>
          <a:bodyPr wrap="square" rtlCol="0">
            <a:spAutoFit/>
          </a:bodyPr>
          <a:lstStyle/>
          <a:p>
            <a:r>
              <a:rPr lang="en-US" altLang="zh-CN" sz="2400" b="1" dirty="0">
                <a:sym typeface="+mn-ea"/>
              </a:rPr>
              <a:t>C</a:t>
            </a:r>
            <a:r>
              <a:rPr lang="en-US" altLang="zh-CN" sz="2400" b="1" dirty="0">
                <a:sym typeface="+mn-ea"/>
              </a:rPr>
              <a:t>ontent </a:t>
            </a:r>
            <a:endParaRPr lang="en-US" altLang="zh-CN" sz="2400" b="1" dirty="0"/>
          </a:p>
        </p:txBody>
      </p:sp>
      <p:sp>
        <p:nvSpPr>
          <p:cNvPr id="6" name="文本框 5"/>
          <p:cNvSpPr txBox="1"/>
          <p:nvPr/>
        </p:nvSpPr>
        <p:spPr>
          <a:xfrm>
            <a:off x="121285" y="885825"/>
            <a:ext cx="8590915" cy="3291840"/>
          </a:xfrm>
          <a:prstGeom prst="rect">
            <a:avLst/>
          </a:prstGeom>
          <a:noFill/>
        </p:spPr>
        <p:txBody>
          <a:bodyPr wrap="square" rtlCol="0">
            <a:spAutoFit/>
          </a:bodyPr>
          <a:p>
            <a:r>
              <a:rPr lang="en-US" altLang="zh-CN" sz="3200">
                <a:sym typeface="+mn-ea"/>
              </a:rPr>
              <a:t>1. Basic Knowledge Learnig &amp; Works</a:t>
            </a:r>
            <a:endParaRPr lang="zh-CN" altLang="en-US" sz="3200">
              <a:sym typeface="+mn-ea"/>
            </a:endParaRPr>
          </a:p>
          <a:p>
            <a:pPr marL="457200" lvl="1" indent="0">
              <a:buNone/>
            </a:pPr>
            <a:r>
              <a:rPr lang="en-US" altLang="zh-CN" sz="1600">
                <a:solidFill>
                  <a:schemeClr val="tx1"/>
                </a:solidFill>
              </a:rPr>
              <a:t>· Survey</a:t>
            </a:r>
            <a:endParaRPr lang="en-US" altLang="zh-CN" sz="1600">
              <a:solidFill>
                <a:schemeClr val="tx1"/>
              </a:solidFill>
            </a:endParaRPr>
          </a:p>
          <a:p>
            <a:r>
              <a:rPr lang="en-US" altLang="zh-CN" sz="3200">
                <a:sym typeface="+mn-ea"/>
              </a:rPr>
              <a:t>2. Paper Reading</a:t>
            </a:r>
            <a:endParaRPr lang="en-US" altLang="zh-CN" sz="3200">
              <a:sym typeface="+mn-ea"/>
            </a:endParaRPr>
          </a:p>
          <a:p>
            <a:pPr marL="457200" lvl="1" indent="0">
              <a:buNone/>
            </a:pPr>
            <a:r>
              <a:rPr lang="en-US" altLang="zh-CN" sz="1600">
                <a:sym typeface="+mn-ea"/>
              </a:rPr>
              <a:t>· Dual-camera design for coded aperture snapshot spectral imaging</a:t>
            </a:r>
            <a:endParaRPr lang="en-US" altLang="zh-CN" sz="1600">
              <a:sym typeface="+mn-ea"/>
            </a:endParaRPr>
          </a:p>
          <a:p>
            <a:pPr marL="0" lvl="1" indent="0">
              <a:buNone/>
            </a:pPr>
            <a:r>
              <a:rPr lang="en-US" altLang="zh-CN" sz="1600">
                <a:sym typeface="+mn-ea"/>
              </a:rPr>
              <a:t>          · </a:t>
            </a:r>
            <a:r>
              <a:rPr lang="en-US" altLang="zh-CN" sz="1600">
                <a:sym typeface="+mn-ea"/>
              </a:rPr>
              <a:t>Tesla Visual Scheme</a:t>
            </a:r>
            <a:r>
              <a:rPr lang="zh-CN" altLang="en-US" sz="1600">
                <a:sym typeface="+mn-ea"/>
              </a:rPr>
              <a:t>：</a:t>
            </a:r>
            <a:r>
              <a:rPr lang="en-US" altLang="zh-CN" sz="1600">
                <a:sym typeface="+mn-ea"/>
              </a:rPr>
              <a:t>Vision for Model 3</a:t>
            </a:r>
            <a:endParaRPr lang="en-US" altLang="zh-CN" sz="1600">
              <a:sym typeface="+mn-ea"/>
            </a:endParaRPr>
          </a:p>
          <a:p>
            <a:pPr marL="0" lvl="1" indent="457200">
              <a:buNone/>
            </a:pPr>
            <a:r>
              <a:rPr lang="en-US" altLang="zh-CN" sz="1600">
                <a:sym typeface="+mn-ea"/>
              </a:rPr>
              <a:t>· A review for optical camera communication</a:t>
            </a:r>
            <a:endParaRPr lang="en-US" altLang="zh-CN" sz="1600">
              <a:sym typeface="+mn-ea"/>
            </a:endParaRPr>
          </a:p>
          <a:p>
            <a:pPr marL="457200" lvl="1" indent="0">
              <a:buNone/>
            </a:pPr>
            <a:endParaRPr lang="en-US" altLang="zh-CN" sz="1600">
              <a:solidFill>
                <a:schemeClr val="tx1"/>
              </a:solidFill>
            </a:endParaRPr>
          </a:p>
          <a:p>
            <a:r>
              <a:rPr lang="en-US" altLang="zh-CN" sz="3200"/>
              <a:t>3. Plan F</a:t>
            </a:r>
            <a:r>
              <a:rPr lang="en-US" altLang="zh-CN" sz="3200"/>
              <a:t>or Next Week</a:t>
            </a:r>
            <a:endParaRPr lang="en-US" altLang="zh-CN" sz="3200"/>
          </a:p>
          <a:p>
            <a:pPr marL="457200" lvl="1" indent="0">
              <a:buNone/>
            </a:pPr>
            <a:r>
              <a:rPr lang="en-US" altLang="zh-CN" sz="1600">
                <a:solidFill>
                  <a:schemeClr val="tx1"/>
                </a:solidFill>
              </a:rPr>
              <a:t>· Finish most </a:t>
            </a:r>
            <a:r>
              <a:rPr lang="en-US" altLang="zh-CN" sz="1600">
                <a:solidFill>
                  <a:schemeClr val="tx1"/>
                </a:solidFill>
              </a:rPr>
              <a:t>parts for my </a:t>
            </a:r>
            <a:r>
              <a:rPr lang="en-US" altLang="zh-CN" sz="1600">
                <a:solidFill>
                  <a:schemeClr val="tx1"/>
                </a:solidFill>
              </a:rPr>
              <a:t>survey</a:t>
            </a:r>
            <a:endParaRPr lang="en-US" altLang="zh-CN" sz="1600">
              <a:solidFill>
                <a:schemeClr val="tx1"/>
              </a:solidFill>
            </a:endParaRPr>
          </a:p>
          <a:p>
            <a:pPr marL="457200" lvl="1" indent="0">
              <a:buNone/>
            </a:pPr>
            <a:r>
              <a:rPr lang="en-US" altLang="zh-CN" sz="1600">
                <a:solidFill>
                  <a:schemeClr val="tx1"/>
                </a:solidFill>
              </a:rPr>
              <a:t>· Paper Reading &amp; rethink for </a:t>
            </a:r>
            <a:r>
              <a:rPr lang="en-US" altLang="zh-CN" sz="1600">
                <a:solidFill>
                  <a:schemeClr val="tx1"/>
                </a:solidFill>
              </a:rPr>
              <a:t>ideas</a:t>
            </a:r>
            <a:endParaRPr lang="en-US" altLang="zh-CN" sz="160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460375"/>
          </a:xfrm>
          <a:prstGeom prst="rect">
            <a:avLst/>
          </a:prstGeom>
          <a:noFill/>
        </p:spPr>
        <p:txBody>
          <a:bodyPr wrap="square" rtlCol="0">
            <a:spAutoFit/>
          </a:bodyPr>
          <a:lstStyle/>
          <a:p>
            <a:r>
              <a:rPr lang="en-US" altLang="zh-CN" sz="2400" b="1" dirty="0">
                <a:sym typeface="+mn-ea"/>
              </a:rPr>
              <a:t>Summarize of </a:t>
            </a:r>
            <a:r>
              <a:rPr lang="en-US" altLang="zh-CN" sz="2400" b="1" dirty="0">
                <a:sym typeface="+mn-ea"/>
              </a:rPr>
              <a:t>camera’s module </a:t>
            </a:r>
            <a:endParaRPr lang="en-US" altLang="zh-CN" sz="2400" b="1" dirty="0"/>
          </a:p>
        </p:txBody>
      </p:sp>
      <p:pic>
        <p:nvPicPr>
          <p:cNvPr id="3" name="C9F754DE-2CAD-44b6-B708-469DEB6407EB-2" descr="wpp"/>
          <p:cNvPicPr>
            <a:picLocks noChangeAspect="1"/>
          </p:cNvPicPr>
          <p:nvPr/>
        </p:nvPicPr>
        <p:blipFill>
          <a:blip r:embed="rId2"/>
          <a:stretch>
            <a:fillRect/>
          </a:stretch>
        </p:blipFill>
        <p:spPr>
          <a:xfrm>
            <a:off x="688975" y="822325"/>
            <a:ext cx="7766050" cy="4103370"/>
          </a:xfrm>
          <a:prstGeom prst="rect">
            <a:avLst/>
          </a:prstGeom>
        </p:spPr>
      </p:pic>
      <p:pic>
        <p:nvPicPr>
          <p:cNvPr id="5" name="图片 4" descr="闪星"/>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8420" y="1125220"/>
            <a:ext cx="426720" cy="426720"/>
          </a:xfrm>
          <a:prstGeom prst="rect">
            <a:avLst/>
          </a:prstGeom>
        </p:spPr>
      </p:pic>
      <p:pic>
        <p:nvPicPr>
          <p:cNvPr id="6" name="图片 5" descr="闪星"/>
          <p:cNvPicPr>
            <a:picLocks noChangeAspect="1"/>
          </p:cNvPicPr>
          <p:nvPr>
            <p:custDataLst>
              <p:tags r:id="rId5"/>
            </p:custDataLst>
          </p:nvPr>
        </p:nvPicPr>
        <p:blipFill>
          <a:blip r:embed="rId3">
            <a:extLst>
              <a:ext uri="{96DAC541-7B7A-43D3-8B79-37D633B846F1}">
                <asvg:svgBlip xmlns:asvg="http://schemas.microsoft.com/office/drawing/2016/SVG/main" r:embed="rId4"/>
              </a:ext>
            </a:extLst>
          </a:blip>
          <a:stretch>
            <a:fillRect/>
          </a:stretch>
        </p:blipFill>
        <p:spPr>
          <a:xfrm>
            <a:off x="7984490" y="1898015"/>
            <a:ext cx="426720" cy="426720"/>
          </a:xfrm>
          <a:prstGeom prst="rect">
            <a:avLst/>
          </a:prstGeom>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460375"/>
          </a:xfrm>
          <a:prstGeom prst="rect">
            <a:avLst/>
          </a:prstGeom>
          <a:noFill/>
        </p:spPr>
        <p:txBody>
          <a:bodyPr wrap="square" rtlCol="0">
            <a:spAutoFit/>
          </a:bodyPr>
          <a:lstStyle/>
          <a:p>
            <a:r>
              <a:rPr lang="en-US" altLang="zh-CN" sz="2400" b="1" dirty="0">
                <a:sym typeface="+mn-ea"/>
              </a:rPr>
              <a:t>T</a:t>
            </a:r>
            <a:r>
              <a:rPr lang="en-US" altLang="zh-CN" sz="2400" b="1" dirty="0">
                <a:sym typeface="+mn-ea"/>
              </a:rPr>
              <a:t>he frame of digital camera </a:t>
            </a:r>
            <a:endParaRPr lang="en-US" altLang="zh-CN" sz="2400" b="1" dirty="0"/>
          </a:p>
        </p:txBody>
      </p:sp>
      <p:pic>
        <p:nvPicPr>
          <p:cNvPr id="2" name="图片 1"/>
          <p:cNvPicPr>
            <a:picLocks noChangeAspect="1"/>
          </p:cNvPicPr>
          <p:nvPr>
            <p:custDataLst>
              <p:tags r:id="rId2"/>
            </p:custDataLst>
          </p:nvPr>
        </p:nvPicPr>
        <p:blipFill>
          <a:blip r:embed="rId3"/>
          <a:stretch>
            <a:fillRect/>
          </a:stretch>
        </p:blipFill>
        <p:spPr>
          <a:xfrm>
            <a:off x="106045" y="825500"/>
            <a:ext cx="3916045" cy="2178685"/>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4116705" y="848360"/>
            <a:ext cx="4921250" cy="2155825"/>
          </a:xfrm>
          <a:prstGeom prst="rect">
            <a:avLst/>
          </a:prstGeom>
        </p:spPr>
      </p:pic>
      <p:sp>
        <p:nvSpPr>
          <p:cNvPr id="10" name="文本框 9"/>
          <p:cNvSpPr txBox="1"/>
          <p:nvPr/>
        </p:nvSpPr>
        <p:spPr>
          <a:xfrm>
            <a:off x="896620" y="3586480"/>
            <a:ext cx="3433445" cy="706755"/>
          </a:xfrm>
          <a:prstGeom prst="rect">
            <a:avLst/>
          </a:prstGeom>
          <a:noFill/>
        </p:spPr>
        <p:txBody>
          <a:bodyPr wrap="square" rtlCol="0">
            <a:spAutoFit/>
          </a:bodyPr>
          <a:p>
            <a:r>
              <a:rPr lang="en-US" altLang="zh-CN" sz="4000"/>
              <a:t>lens &amp; sensor</a:t>
            </a:r>
            <a:endParaRPr lang="en-US" altLang="zh-CN" sz="4000"/>
          </a:p>
        </p:txBody>
      </p:sp>
      <p:pic>
        <p:nvPicPr>
          <p:cNvPr id="11" name="图片 10"/>
          <p:cNvPicPr/>
          <p:nvPr>
            <p:custDataLst>
              <p:tags r:id="rId6"/>
            </p:custDataLst>
          </p:nvPr>
        </p:nvPicPr>
        <p:blipFill>
          <a:blip r:embed="rId7"/>
          <a:stretch>
            <a:fillRect/>
          </a:stretch>
        </p:blipFill>
        <p:spPr>
          <a:xfrm>
            <a:off x="5853430" y="3228975"/>
            <a:ext cx="2673350" cy="1723390"/>
          </a:xfrm>
          <a:prstGeom prst="rect">
            <a:avLst/>
          </a:prstGeom>
          <a:noFill/>
          <a:ln w="9525">
            <a:noFill/>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460375"/>
          </a:xfrm>
          <a:prstGeom prst="rect">
            <a:avLst/>
          </a:prstGeom>
          <a:noFill/>
        </p:spPr>
        <p:txBody>
          <a:bodyPr wrap="square" rtlCol="0">
            <a:spAutoFit/>
          </a:bodyPr>
          <a:lstStyle/>
          <a:p>
            <a:r>
              <a:rPr lang="en-US" altLang="zh-CN" sz="2400" b="1" dirty="0">
                <a:sym typeface="+mn-ea"/>
              </a:rPr>
              <a:t>Principle of lens —— Ideal </a:t>
            </a:r>
            <a:r>
              <a:rPr lang="en-US" altLang="zh-CN" sz="2400" b="1" dirty="0">
                <a:sym typeface="+mn-ea"/>
              </a:rPr>
              <a:t>lens </a:t>
            </a:r>
            <a:endParaRPr lang="en-US" altLang="zh-CN" sz="2400" b="1" dirty="0"/>
          </a:p>
        </p:txBody>
      </p:sp>
      <p:pic>
        <p:nvPicPr>
          <p:cNvPr id="101" name="图片 100"/>
          <p:cNvPicPr/>
          <p:nvPr/>
        </p:nvPicPr>
        <p:blipFill>
          <a:blip r:embed="rId2"/>
          <a:stretch>
            <a:fillRect/>
          </a:stretch>
        </p:blipFill>
        <p:spPr>
          <a:xfrm>
            <a:off x="2667000" y="1202690"/>
            <a:ext cx="3650615" cy="1664335"/>
          </a:xfrm>
          <a:prstGeom prst="rect">
            <a:avLst/>
          </a:prstGeom>
          <a:noFill/>
          <a:ln w="9525">
            <a:noFill/>
          </a:ln>
        </p:spPr>
      </p:pic>
      <p:sp>
        <p:nvSpPr>
          <p:cNvPr id="2" name="文本框 1"/>
          <p:cNvSpPr txBox="1"/>
          <p:nvPr/>
        </p:nvSpPr>
        <p:spPr>
          <a:xfrm>
            <a:off x="382905" y="728980"/>
            <a:ext cx="2284095" cy="368300"/>
          </a:xfrm>
          <a:prstGeom prst="rect">
            <a:avLst/>
          </a:prstGeom>
          <a:noFill/>
        </p:spPr>
        <p:txBody>
          <a:bodyPr wrap="square" rtlCol="0" anchor="t">
            <a:spAutoFit/>
          </a:bodyPr>
          <a:p>
            <a:r>
              <a:rPr lang="zh-CN" altLang="en-US"/>
              <a:t>Ideal optical system</a:t>
            </a:r>
            <a:r>
              <a:rPr lang="en-US" altLang="zh-CN"/>
              <a:t>:</a:t>
            </a:r>
            <a:endParaRPr lang="en-US" altLang="zh-CN"/>
          </a:p>
        </p:txBody>
      </p:sp>
      <p:sp>
        <p:nvSpPr>
          <p:cNvPr id="6" name="文本框 5"/>
          <p:cNvSpPr txBox="1"/>
          <p:nvPr/>
        </p:nvSpPr>
        <p:spPr>
          <a:xfrm>
            <a:off x="1097280" y="3300095"/>
            <a:ext cx="6948805" cy="1476375"/>
          </a:xfrm>
          <a:prstGeom prst="rect">
            <a:avLst/>
          </a:prstGeom>
          <a:noFill/>
        </p:spPr>
        <p:txBody>
          <a:bodyPr wrap="square" rtlCol="0" anchor="t">
            <a:spAutoFit/>
          </a:bodyPr>
          <a:p>
            <a:pPr indent="457200"/>
            <a:r>
              <a:rPr lang="en-US" altLang="zh-CN"/>
              <a:t>1. </a:t>
            </a:r>
            <a:r>
              <a:rPr lang="zh-CN" altLang="en-US"/>
              <a:t>The ray manager parallel to the optical axis must pass through the image focus after the optical system;</a:t>
            </a:r>
            <a:endParaRPr lang="zh-CN" altLang="en-US"/>
          </a:p>
          <a:p>
            <a:pPr indent="457200"/>
            <a:r>
              <a:rPr lang="en-US" altLang="zh-CN"/>
              <a:t>2. </a:t>
            </a:r>
            <a:r>
              <a:rPr lang="zh-CN" altLang="en-US"/>
              <a:t>The light manager of the object focus should be parallel to the optical axis after the optical system;</a:t>
            </a:r>
            <a:endParaRPr lang="zh-CN" altLang="en-US"/>
          </a:p>
          <a:p>
            <a:pPr indent="457200"/>
            <a:r>
              <a:rPr lang="en-US" altLang="zh-CN"/>
              <a:t>3. </a:t>
            </a:r>
            <a:r>
              <a:rPr lang="zh-CN" altLang="en-US"/>
              <a:t>The direction of light at the festival point is unchanged;</a:t>
            </a:r>
            <a:endParaRPr lang="zh-CN" altLang="en-US"/>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829945"/>
          </a:xfrm>
          <a:prstGeom prst="rect">
            <a:avLst/>
          </a:prstGeom>
          <a:noFill/>
        </p:spPr>
        <p:txBody>
          <a:bodyPr wrap="square" rtlCol="0">
            <a:spAutoFit/>
          </a:bodyPr>
          <a:lstStyle/>
          <a:p>
            <a:r>
              <a:rPr lang="en-US" altLang="zh-CN" sz="2400" b="1" dirty="0"/>
              <a:t>Aberration - an important cause of image distortion, blurring and color difference</a:t>
            </a:r>
            <a:endParaRPr lang="en-US" altLang="zh-CN" sz="2400" b="1" dirty="0"/>
          </a:p>
        </p:txBody>
      </p:sp>
      <p:sp>
        <p:nvSpPr>
          <p:cNvPr id="2" name="文本框 1"/>
          <p:cNvSpPr txBox="1"/>
          <p:nvPr/>
        </p:nvSpPr>
        <p:spPr>
          <a:xfrm>
            <a:off x="7101840" y="3128010"/>
            <a:ext cx="2471420" cy="1316990"/>
          </a:xfrm>
          <a:prstGeom prst="rect">
            <a:avLst/>
          </a:prstGeom>
          <a:noFill/>
        </p:spPr>
        <p:txBody>
          <a:bodyPr wrap="square" rtlCol="0" anchor="t">
            <a:noAutofit/>
          </a:bodyPr>
          <a:p>
            <a:r>
              <a:rPr lang="zh-CN" altLang="en-US"/>
              <a:t>Spherical aberration</a:t>
            </a:r>
            <a:endParaRPr lang="zh-CN" altLang="en-US"/>
          </a:p>
          <a:p>
            <a:r>
              <a:rPr lang="zh-CN" altLang="en-US"/>
              <a:t>Pezwar image field curvature</a:t>
            </a:r>
            <a:endParaRPr lang="zh-CN" altLang="en-US"/>
          </a:p>
          <a:p>
            <a:r>
              <a:rPr lang="zh-CN" altLang="en-US"/>
              <a:t>distortion</a:t>
            </a:r>
            <a:endParaRPr lang="zh-CN" altLang="en-US"/>
          </a:p>
          <a:p>
            <a:r>
              <a:rPr lang="zh-CN" altLang="en-US"/>
              <a:t>astigmatism</a:t>
            </a:r>
            <a:endParaRPr lang="zh-CN" altLang="en-US"/>
          </a:p>
          <a:p>
            <a:r>
              <a:rPr lang="zh-CN" altLang="en-US"/>
              <a:t>coma</a:t>
            </a:r>
            <a:endParaRPr lang="zh-CN" altLang="en-US"/>
          </a:p>
        </p:txBody>
      </p:sp>
      <p:pic>
        <p:nvPicPr>
          <p:cNvPr id="102" name="图片 101"/>
          <p:cNvPicPr/>
          <p:nvPr/>
        </p:nvPicPr>
        <p:blipFill>
          <a:blip r:embed="rId2"/>
          <a:stretch>
            <a:fillRect/>
          </a:stretch>
        </p:blipFill>
        <p:spPr>
          <a:xfrm>
            <a:off x="525145" y="1163955"/>
            <a:ext cx="2430145" cy="578485"/>
          </a:xfrm>
          <a:prstGeom prst="rect">
            <a:avLst/>
          </a:prstGeom>
          <a:noFill/>
          <a:ln w="9525">
            <a:noFill/>
          </a:ln>
        </p:spPr>
      </p:pic>
      <p:pic>
        <p:nvPicPr>
          <p:cNvPr id="103" name="图片 102"/>
          <p:cNvPicPr/>
          <p:nvPr/>
        </p:nvPicPr>
        <p:blipFill>
          <a:blip r:embed="rId3"/>
          <a:stretch>
            <a:fillRect/>
          </a:stretch>
        </p:blipFill>
        <p:spPr>
          <a:xfrm>
            <a:off x="4028440" y="1084580"/>
            <a:ext cx="2788920" cy="657860"/>
          </a:xfrm>
          <a:prstGeom prst="rect">
            <a:avLst/>
          </a:prstGeom>
          <a:noFill/>
          <a:ln w="9525">
            <a:noFill/>
          </a:ln>
        </p:spPr>
      </p:pic>
      <p:pic>
        <p:nvPicPr>
          <p:cNvPr id="104" name="图片 103"/>
          <p:cNvPicPr/>
          <p:nvPr/>
        </p:nvPicPr>
        <p:blipFill>
          <a:blip r:embed="rId4"/>
          <a:stretch>
            <a:fillRect/>
          </a:stretch>
        </p:blipFill>
        <p:spPr>
          <a:xfrm>
            <a:off x="401320" y="1922145"/>
            <a:ext cx="2553970" cy="732790"/>
          </a:xfrm>
          <a:prstGeom prst="rect">
            <a:avLst/>
          </a:prstGeom>
          <a:noFill/>
          <a:ln w="9525">
            <a:noFill/>
          </a:ln>
        </p:spPr>
      </p:pic>
      <p:pic>
        <p:nvPicPr>
          <p:cNvPr id="105" name="图片 104"/>
          <p:cNvPicPr/>
          <p:nvPr/>
        </p:nvPicPr>
        <p:blipFill>
          <a:blip r:embed="rId5"/>
          <a:stretch>
            <a:fillRect/>
          </a:stretch>
        </p:blipFill>
        <p:spPr>
          <a:xfrm>
            <a:off x="4028440" y="1932305"/>
            <a:ext cx="2223770" cy="722630"/>
          </a:xfrm>
          <a:prstGeom prst="rect">
            <a:avLst/>
          </a:prstGeom>
          <a:noFill/>
          <a:ln w="9525">
            <a:noFill/>
          </a:ln>
        </p:spPr>
      </p:pic>
      <p:pic>
        <p:nvPicPr>
          <p:cNvPr id="106" name="图片 105"/>
          <p:cNvPicPr/>
          <p:nvPr/>
        </p:nvPicPr>
        <p:blipFill>
          <a:blip r:embed="rId6"/>
          <a:stretch>
            <a:fillRect/>
          </a:stretch>
        </p:blipFill>
        <p:spPr>
          <a:xfrm>
            <a:off x="525145" y="2744470"/>
            <a:ext cx="2430780" cy="963295"/>
          </a:xfrm>
          <a:prstGeom prst="rect">
            <a:avLst/>
          </a:prstGeom>
          <a:noFill/>
          <a:ln w="9525">
            <a:noFill/>
          </a:ln>
        </p:spPr>
      </p:pic>
      <p:pic>
        <p:nvPicPr>
          <p:cNvPr id="3" name="图片 2"/>
          <p:cNvPicPr>
            <a:picLocks noChangeAspect="1"/>
          </p:cNvPicPr>
          <p:nvPr>
            <p:custDataLst>
              <p:tags r:id="rId7"/>
            </p:custDataLst>
          </p:nvPr>
        </p:nvPicPr>
        <p:blipFill>
          <a:blip r:embed="rId8"/>
          <a:stretch>
            <a:fillRect/>
          </a:stretch>
        </p:blipFill>
        <p:spPr>
          <a:xfrm>
            <a:off x="4028440" y="2844800"/>
            <a:ext cx="2487295" cy="880110"/>
          </a:xfrm>
          <a:prstGeom prst="rect">
            <a:avLst/>
          </a:prstGeom>
        </p:spPr>
      </p:pic>
      <p:pic>
        <p:nvPicPr>
          <p:cNvPr id="107" name="图片 106"/>
          <p:cNvPicPr/>
          <p:nvPr/>
        </p:nvPicPr>
        <p:blipFill>
          <a:blip r:embed="rId9"/>
          <a:stretch>
            <a:fillRect/>
          </a:stretch>
        </p:blipFill>
        <p:spPr>
          <a:xfrm>
            <a:off x="525145" y="3769360"/>
            <a:ext cx="2431415" cy="998855"/>
          </a:xfrm>
          <a:prstGeom prst="rect">
            <a:avLst/>
          </a:prstGeom>
          <a:noFill/>
          <a:ln w="9525">
            <a:noFill/>
          </a:ln>
        </p:spPr>
      </p:pic>
      <p:pic>
        <p:nvPicPr>
          <p:cNvPr id="5" name="图片 4"/>
          <p:cNvPicPr>
            <a:picLocks noChangeAspect="1"/>
          </p:cNvPicPr>
          <p:nvPr>
            <p:custDataLst>
              <p:tags r:id="rId10"/>
            </p:custDataLst>
          </p:nvPr>
        </p:nvPicPr>
        <p:blipFill>
          <a:blip r:embed="rId11"/>
          <a:stretch>
            <a:fillRect/>
          </a:stretch>
        </p:blipFill>
        <p:spPr>
          <a:xfrm>
            <a:off x="4028440" y="3817620"/>
            <a:ext cx="1402080" cy="1178560"/>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829945"/>
          </a:xfrm>
          <a:prstGeom prst="rect">
            <a:avLst/>
          </a:prstGeom>
          <a:noFill/>
        </p:spPr>
        <p:txBody>
          <a:bodyPr wrap="square" rtlCol="0">
            <a:spAutoFit/>
          </a:bodyPr>
          <a:lstStyle/>
          <a:p>
            <a:r>
              <a:rPr lang="en-US" altLang="zh-CN" sz="2400" b="1" dirty="0">
                <a:sym typeface="+mn-ea"/>
              </a:rPr>
              <a:t>Aberration - an important cause of image distortion, blurring and color difference</a:t>
            </a:r>
            <a:endParaRPr lang="en-US" altLang="zh-CN" sz="2400" b="1" dirty="0"/>
          </a:p>
        </p:txBody>
      </p:sp>
      <p:pic>
        <p:nvPicPr>
          <p:cNvPr id="109" name="图片 108"/>
          <p:cNvPicPr/>
          <p:nvPr/>
        </p:nvPicPr>
        <p:blipFill>
          <a:blip r:embed="rId2"/>
          <a:stretch>
            <a:fillRect/>
          </a:stretch>
        </p:blipFill>
        <p:spPr>
          <a:xfrm>
            <a:off x="497205" y="1457643"/>
            <a:ext cx="3619500" cy="2638425"/>
          </a:xfrm>
          <a:prstGeom prst="rect">
            <a:avLst/>
          </a:prstGeom>
          <a:noFill/>
          <a:ln w="9525">
            <a:noFill/>
          </a:ln>
        </p:spPr>
      </p:pic>
      <p:sp>
        <p:nvSpPr>
          <p:cNvPr id="2" name="文本框 1"/>
          <p:cNvSpPr txBox="1"/>
          <p:nvPr/>
        </p:nvSpPr>
        <p:spPr>
          <a:xfrm>
            <a:off x="4498975" y="872490"/>
            <a:ext cx="2657475" cy="368300"/>
          </a:xfrm>
          <a:prstGeom prst="rect">
            <a:avLst/>
          </a:prstGeom>
          <a:noFill/>
        </p:spPr>
        <p:txBody>
          <a:bodyPr wrap="square" rtlCol="0" anchor="t">
            <a:spAutoFit/>
          </a:bodyPr>
          <a:p>
            <a:r>
              <a:rPr lang="zh-CN" altLang="en-US"/>
              <a:t>Axial chromatic aberration</a:t>
            </a:r>
            <a:endParaRPr lang="zh-CN" altLang="en-US"/>
          </a:p>
        </p:txBody>
      </p:sp>
      <p:pic>
        <p:nvPicPr>
          <p:cNvPr id="110" name="图片 109"/>
          <p:cNvPicPr/>
          <p:nvPr/>
        </p:nvPicPr>
        <p:blipFill>
          <a:blip r:embed="rId3"/>
          <a:stretch>
            <a:fillRect/>
          </a:stretch>
        </p:blipFill>
        <p:spPr>
          <a:xfrm>
            <a:off x="4244975" y="1323975"/>
            <a:ext cx="3319145" cy="1505585"/>
          </a:xfrm>
          <a:prstGeom prst="rect">
            <a:avLst/>
          </a:prstGeom>
          <a:noFill/>
          <a:ln w="9525">
            <a:noFill/>
          </a:ln>
        </p:spPr>
      </p:pic>
      <p:sp>
        <p:nvSpPr>
          <p:cNvPr id="3" name="文本框 2"/>
          <p:cNvSpPr txBox="1"/>
          <p:nvPr/>
        </p:nvSpPr>
        <p:spPr>
          <a:xfrm>
            <a:off x="4498975" y="2938145"/>
            <a:ext cx="3694430" cy="368300"/>
          </a:xfrm>
          <a:prstGeom prst="rect">
            <a:avLst/>
          </a:prstGeom>
          <a:noFill/>
        </p:spPr>
        <p:txBody>
          <a:bodyPr wrap="square" rtlCol="0" anchor="t">
            <a:spAutoFit/>
          </a:bodyPr>
          <a:p>
            <a:r>
              <a:rPr lang="zh-CN" altLang="en-US"/>
              <a:t>Chromatic difference of magnification</a:t>
            </a:r>
            <a:endParaRPr lang="zh-CN" altLang="en-US"/>
          </a:p>
        </p:txBody>
      </p:sp>
      <p:pic>
        <p:nvPicPr>
          <p:cNvPr id="111" name="图片 110"/>
          <p:cNvPicPr/>
          <p:nvPr/>
        </p:nvPicPr>
        <p:blipFill>
          <a:blip r:embed="rId4"/>
          <a:stretch>
            <a:fillRect/>
          </a:stretch>
        </p:blipFill>
        <p:spPr>
          <a:xfrm>
            <a:off x="4116705" y="3306445"/>
            <a:ext cx="3666490" cy="1791335"/>
          </a:xfrm>
          <a:prstGeom prst="rect">
            <a:avLst/>
          </a:prstGeom>
          <a:noFill/>
          <a:ln w="9525">
            <a:noFill/>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460375"/>
          </a:xfrm>
          <a:prstGeom prst="rect">
            <a:avLst/>
          </a:prstGeom>
          <a:noFill/>
        </p:spPr>
        <p:txBody>
          <a:bodyPr wrap="square" rtlCol="0">
            <a:spAutoFit/>
          </a:bodyPr>
          <a:lstStyle/>
          <a:p>
            <a:r>
              <a:rPr lang="en-US" altLang="zh-CN" sz="2400" b="1" dirty="0">
                <a:sym typeface="+mn-ea"/>
              </a:rPr>
              <a:t>CRA (chief ray angle) </a:t>
            </a:r>
            <a:endParaRPr lang="en-US" altLang="zh-CN" sz="2400" b="1" dirty="0"/>
          </a:p>
        </p:txBody>
      </p:sp>
      <p:pic>
        <p:nvPicPr>
          <p:cNvPr id="2" name="图片 1"/>
          <p:cNvPicPr>
            <a:picLocks noChangeAspect="1"/>
          </p:cNvPicPr>
          <p:nvPr>
            <p:custDataLst>
              <p:tags r:id="rId2"/>
            </p:custDataLst>
          </p:nvPr>
        </p:nvPicPr>
        <p:blipFill>
          <a:blip r:embed="rId3"/>
          <a:stretch>
            <a:fillRect/>
          </a:stretch>
        </p:blipFill>
        <p:spPr>
          <a:xfrm>
            <a:off x="652145" y="837565"/>
            <a:ext cx="2767965" cy="2106930"/>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4645660" y="927100"/>
            <a:ext cx="3270250" cy="2190750"/>
          </a:xfrm>
          <a:prstGeom prst="rect">
            <a:avLst/>
          </a:prstGeom>
        </p:spPr>
      </p:pic>
      <p:sp>
        <p:nvSpPr>
          <p:cNvPr id="5" name="文本框 4"/>
          <p:cNvSpPr txBox="1"/>
          <p:nvPr/>
        </p:nvSpPr>
        <p:spPr>
          <a:xfrm>
            <a:off x="812800" y="3738880"/>
            <a:ext cx="4846955" cy="521970"/>
          </a:xfrm>
          <a:prstGeom prst="rect">
            <a:avLst/>
          </a:prstGeom>
          <a:noFill/>
        </p:spPr>
        <p:txBody>
          <a:bodyPr wrap="square" rtlCol="0">
            <a:spAutoFit/>
          </a:bodyPr>
          <a:p>
            <a:r>
              <a:rPr lang="en-US" altLang="zh-CN" sz="2800"/>
              <a:t>Choose a correct CRA for sensor:</a:t>
            </a:r>
            <a:endParaRPr lang="en-US" altLang="zh-CN" sz="2800"/>
          </a:p>
        </p:txBody>
      </p:sp>
      <p:sp>
        <p:nvSpPr>
          <p:cNvPr id="6" name="文本框 5"/>
          <p:cNvSpPr txBox="1"/>
          <p:nvPr/>
        </p:nvSpPr>
        <p:spPr>
          <a:xfrm>
            <a:off x="6078220" y="3391535"/>
            <a:ext cx="2360930" cy="1476375"/>
          </a:xfrm>
          <a:prstGeom prst="rect">
            <a:avLst/>
          </a:prstGeom>
          <a:noFill/>
        </p:spPr>
        <p:txBody>
          <a:bodyPr wrap="square" rtlCol="0" anchor="t">
            <a:spAutoFit/>
          </a:bodyPr>
          <a:p>
            <a:r>
              <a:rPr lang="zh-CN" altLang="en-US"/>
              <a:t>1. Wide-angle lens</a:t>
            </a:r>
            <a:endParaRPr lang="zh-CN" altLang="en-US"/>
          </a:p>
          <a:p>
            <a:endParaRPr lang="zh-CN" altLang="en-US"/>
          </a:p>
          <a:p>
            <a:r>
              <a:rPr lang="zh-CN" altLang="en-US"/>
              <a:t>2. Ultra telephoto lens</a:t>
            </a:r>
            <a:endParaRPr lang="zh-CN" altLang="en-US"/>
          </a:p>
          <a:p>
            <a:endParaRPr lang="zh-CN" altLang="en-US"/>
          </a:p>
          <a:p>
            <a:r>
              <a:rPr lang="zh-CN" altLang="en-US"/>
              <a:t>3. Zoom lens</a:t>
            </a:r>
            <a:endParaRPr lang="zh-CN" altLang="en-US"/>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623638"/>
            <a:ext cx="8712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9407" y="88921"/>
            <a:ext cx="2358672" cy="53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06045" y="125730"/>
            <a:ext cx="6572885" cy="460375"/>
          </a:xfrm>
          <a:prstGeom prst="rect">
            <a:avLst/>
          </a:prstGeom>
          <a:noFill/>
        </p:spPr>
        <p:txBody>
          <a:bodyPr wrap="square" rtlCol="0">
            <a:spAutoFit/>
          </a:bodyPr>
          <a:lstStyle/>
          <a:p>
            <a:r>
              <a:rPr lang="en-US" altLang="zh-CN" sz="2400" b="1" dirty="0">
                <a:sym typeface="+mn-ea"/>
              </a:rPr>
              <a:t>Summarize of lens</a:t>
            </a:r>
            <a:r>
              <a:rPr lang="en-US" altLang="zh-CN" sz="2400" b="1" dirty="0">
                <a:sym typeface="+mn-ea"/>
              </a:rPr>
              <a:t> </a:t>
            </a:r>
            <a:endParaRPr lang="en-US" altLang="zh-CN" sz="2400" b="1" dirty="0"/>
          </a:p>
        </p:txBody>
      </p:sp>
      <p:pic>
        <p:nvPicPr>
          <p:cNvPr id="2" name="C9F754DE-2CAD-44b6-B708-469DEB6407EB-1" descr="wpp"/>
          <p:cNvPicPr>
            <a:picLocks noChangeAspect="1"/>
          </p:cNvPicPr>
          <p:nvPr/>
        </p:nvPicPr>
        <p:blipFill>
          <a:blip r:embed="rId2"/>
          <a:stretch>
            <a:fillRect/>
          </a:stretch>
        </p:blipFill>
        <p:spPr>
          <a:xfrm>
            <a:off x="1836420" y="827405"/>
            <a:ext cx="5471160" cy="4128135"/>
          </a:xfrm>
          <a:prstGeom prst="rect">
            <a:avLst/>
          </a:prstGeom>
        </p:spPr>
      </p:pic>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COMMONDATA" val="eyJoZGlkIjoiN2YzNjBkOTgyNWQ1YTMxYzM3MzMwNWFiODNmOWIzYWMifQ=="/>
  <p:tag name="KSO_WPP_MARK_KEY" val="3cc9cd38-5613-4ac9-bded-436dd09b64c6"/>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jIwMzA0MTkyNTg0IiwKCSJHcm91cElkIiA6ICIxNDE4Njc1OTEzIiwKCSJJbWFnZSIgOiAiaVZCT1J3MEtHZ29BQUFBTlNVaEVVZ0FBQlNVQUFBVFdDQVlBQUFEVGdNUGxBQUFBQ1hCSVdYTUFBQXNUQUFBTEV3RUFtcHdZQUFBZ0FFbEVRVlI0bk96ZGVYeFU5YjMvOFhjbW1lejdDaVNCaEpDd0JVaFlva1EyRVJFVmQxVFUxdHE2dExXMnRyYTA5OTR1VnF1MWFtOS8wc1c2Y1l1Mkt1NEw0Z3JLSm9Mc0NHR0hRQWlRZmQrVG1kOGZDU2VaWkxKUFRvQzhubytIajhlWk0rZDh6K2Q4aHdUbnpmZDd2bTR6N25yQ0xnQUFBQUFBQUFBd2lhVy9Dd0FBQUFBQUFBQXdzQkJLQWdBQUFBQUFBREFWb1NRQUFBQUFBQUFBVXhGS0FnQUFBQUFBQURBVm9TUUFBQUFBQUFBQVV4RktBZ0FBQUFBQUFEQVZvU1FBQUFBQUFBQUFVeEZLQWdBQUFBQUFBREFWb1NRQUFBQUFBQUFBVXhGS0FnQUFBQUFBQURBVm9TUUFBQUFBQUFBQVV4RktBZ0FBQUFBQUFEQVZvU1FBQUFBQUFBQUFVeEZLQWdBQUFBQUFBREFWb1NRQUFBQUFBQUFBVXhGS0FnQUFBQUFBQURBVm9TUUFBQUFBQUFBQVV4RktBZ0FBQUFBQUFEQVZvU1FBQUFBQUFBQUFVeEZLQWdBQUFBQUFBREFWb1NRQUFBQUFBQUFBVXhGS0FnQUFBQUFBQURBVm9TUUFBQUFBQUFBQVV4RktBZ0FBQUFBQUFEQVZvU1FBQUFBQUFBQUFVeEZLQWdBQUFBQUFBREFWb1NRQUFBQUFBQUFBVXhGS0FnQUFBQUFBQURBVm9TUUFBQUFBQUFBQVV4RktBZ0FBQUFBQUFEQVZvU1FBQUFBQUFBQUFVeEZLQWdBQUFBQUFBREFWb1NRQUFBQUFBQUFBVXhGS0FnQUFBQUFBQURBVm9TUUFBQUFBQUFBQVV4RktBZ0FBQUFBQUFEQVZvU1FBQUFBQUFBQUFVeEZLQWdBQUFBQUFBREFWb1NRQUFBQUFBQUFBVXhGS0FnQUFBQUFBQURBVm9TUUFBQUFBQUFBQVV4RktBZ0FBQUFBQUFEQVZvU1FBQUFBQUFBQUFVeEZLQWdBQUFBQUFBREFWb1NRQUFBQUFBQUFBVXhGS0FnQUFBQUFBQURBVm9TUUFBQUFBQUFBQVV4RktBZ0FBQUFBQUFEQVZvU1FBQUFBQUFBQUFVeEZLQWdBQUFBQUFBREFWb1NRQUFBQUFBQUFBVXhGS0FnQUFBQUFBQURBVm9TUUFBQUFBQUFBQVV4RktBZ0FBQUFBQUFEQVZvU1FBQUFBQUFBQUFVeEZLQWdBQUFBQUFBREFWb1NRQUFBQUFBQUFBVXhGS0FnQUFBQUFBQURBVm9TUUFBQUFBQUFBQVV4RktBZ0FBQUFBQUFEQVZvU1FBQUFBQUFBQUFVeEZLQWdBQUFBQUFBREFWb1NRQUFBQUFBQUFBVTNuMGR3RUFBQUFBQUFCd3JUWFBMeksySDEyeVFwOXV6T2pIYXJyblhLNGRYY2RJU1FBQUFBQUFBQUNtSXBRRUFBQUFBQUFBWUNwQ1NRQUFBQUFBQUFDbUlwUUVBQUFBQUFBQVlDb1d1Z0VBQUFBQUFEalBqWW9icEh1dW42R3hDVU5rczluMXphRnNQZmYyV2gzS3ltMXpiSkMvajI2Wmw2WnBLWWthRkJhb210cDZIY3JLMVR0ZmJOZnFyZnNkam0yOUtNMmhyRHpkZmYxMFRVaU1sZFhEb3NNbjhyVGt2ZlhhdkNlenpYVW1qNG5UdDYrNFVDUGpvbVN6U2R2MkhkTlRyNngwK2IzajdFUW9DUUFBQUFBQTBBTWpZaVAxNDRXelhkN3UzNVo5N2pRczdLblI4WU8xNlBiTDVHbHRqb0V1U0k3WCtNUm8vZWhQcitqd2lUeGovNGpZU0QxNS93S0ZCdmtaKzZ3ZTdrb1pHYXVVa2JGNi9iTXQrc2ZyWHppOVR1TFFLUDM4VzNQbDdXVjF1UGJqUDdsQjl6MytxaktPbkRUMlh6bHRuQmJkUGs5dWJzM25UMDlOMUpDSVlGZmNNczRCaEpJQUFBQUFBQUE5NE8vcnBaU2syRDVwMTVXdXUzaWlLcXRydEdIbllVV0dCV3BNL0dCSmtvK1hwMzU4ODJ6OTlIOWZNNjc3MkgzWEc0RmtUa0dwOWh3NXFZaVFBSTBiRVMxSnV1blN5ZHFTa2FsTnU0KzJ1YzZOY3lhcnVMeFNYKzQ2cklUb0NNVU5DWk1rdVZzc3VubnVaRDM0elB1U3BDRVJ3ZnJwclhPTVFMS2lxbGFiTTQ0cUtqUlFvNXRxdy9tUFVCSUFBQUFBQU9BOFZsSmVxWHNlK2JkeUNrc2xTWXR1djB6enA0K1hKS1dPR3Fxd0lEOFZsRlRvK29zbktqSTBRSkswWWVkaC9mYWY3NnErd1NaSmV1QzJTM1hOckJSSjByVVhwem9OSlhNTFMzWDNJeStwcEx4SzdoYUxudjd2MnpRcWJwQWtLVGtoMmpqdXVvdFRqVkdibGRXMXV1c1BMK3BrWHJFazZXZTN6ZEcxczFMN29odHdsaUdVQkFBQUFBQUFjSUg3Lzd6TUplMjRjdXEySkMxZnU4c0lKQ1hwdFU4M0c2R2tKQTJQaVZCQlNZV21wU1lhKzN5OHJGcDArMlhHNitqSUVHTzd2ZEdNNzYzWm9aTHlLa2xTZzgybXp6ZnZNMExKa0VCZjQ3akpZNFlaMjU5dHpEQUNTVW42OTRxTmhKSURCS0VrQUFBQUFBQkFMKzA0a0tVZCs3UDZ1d3luc25JS0hWNW41eFk3dkE3dzlaWWtEUjNVSER5bWpocmFibnRCZmo1TzkrY1ZsVG04TGlxck5MYmRMUlpqZTBoNDgzTWpEN1lLWVBPTHk5dTlMczR2bHM0UEFRQUFBQUFBd0xuS2JyYzd2UGJ5ZEJ5alZsTmJMMG55Y0hmdlVuc1dpMXZuQnpWZTJPbHVxN1g1T3ZYMURRN3ZlYmdUVlEwVWpKUUVBQUFBQUFBNGo3VmNTVnRxWEdHN3BWUDVKWktrd3RJS1JZVUdTcElXdjdwS2IzKytyVS9xS2Eyb1ZraEE0M1R1bUtnUWgvZmlvOFA3NUpvNCt4QS9Bd0FBQUFBQW5NZXVtakZCZmo2TkszcTdXeXk2L2NxcHhudUZKUlhLUEpVdlNkclpZdnI1MVRNbktNaS83VFR0c1FsRGVsM1BnV001eHZhODlHUUZOd1dVRmpjMzNYSFZSYjF1SCtjR1Jrb0NBQUFBQUFDY3gySWlRL1RTdzkvVHpnTlpTaHdhcGFHRFFvMzMzdnA4bTJ5MnhtbldiNnpjcWprWGpKSEY0cWI0SWVGNjdVLzNhTmZCYkpXVVY4bmZ4MHVKUXlNVjRPdXR5KzU3cWxmMWZMeGh0eTVJanBja2hRZjdhK2xEMzlYMmZjY1ZQeVNja1pJRENDTWxBUUFBQUFBQXptUEhUeGNxUE5oZmw2U05kZ2drZHg0NG9kYyszV3k4UG5BOFIwKzlzdElJS1gyOFBIVkJjcnptWGpoRzZSTVNGQkVTNEpKNlB0KzhUMS91UEdTOERnbncxZXdwb3hRZkhhN1ZXL2E3NUJvNCt6RlNFZ0FBQUFBQTREejJudzgzS2l6SVg5Zk1tcUN3SUgvbEY1ZnIwNDBaZXZuRGphcHJ0ZERNZTJ0MmFGL21LUzJZTTFrcFNiRUtEZktUM1c1WFhsR1o5aHc1cVJYcnYzRkpUUTgrODc1dXZmd0N6WnM2VmhFaEFTb3NxZERIRzNicnBSVmZhZGJra1M2NUJzNXVialB1ZXNMNVVrZ0FBQUFBQUFCb1Y4cklXQzMreFVKSjBvNERXYnIveVdYOVhCRnc3bUQ2TmdBQUFBQUFBQUJURVVvQ0FBQUFBQUFBTUJXaEpBQUFBQUFBQUFCVEVVb0NBQUFBQUFBQU1CV2hKQUFBQUFBQUFBQlRFVW9DQUFBQUFBQUFNQldoSkFBQUFBQUFBQUJURVVvQ0FBQUFBQUFBTUJXaEpBQUFBQUFBQUFCVEVVb0NBQUFBQUFBQU1CV2hKQUFBQUFBQUFBQlRFVW9DQUFBQUFBQUFNQldoSkFBQUFBQUFBQUJURVVvQ0FBQUFBQUFBTUJXaEpBQUFBQUFBQUFCVEVVb0NBQUFBQUFBQU1CV2hKQUFBQUFBQUFBQlRFVW9DQUFBQUFBQUFNQldoSkFBQUFBQUFBQUJURVVvQ0FBQUFBQUFBTUJXaEpBQUFBQUFBQUFCVEVVb0NBQUFBQUFBQU1CV2hKQUFBQUFBQUFBQlRlZlIzQVFBQUFBQUE5SmVSdzZKMCsveDBqUjhSTFQ5Zkx4V1dWR2pCTDUvcDc3TE9HdGZNU3RHOU44N1Nyb01uOUt1L3ZpV2J6ZDdmSlFFNFR6QlNFZ0FBQUFEUUlXOVBxOUxISjJoNGRFUi9sK0pTS1NOajlZLy91azNUVWtZbzBOOUg3aGFMSWtJQytyc3MwM1gwK2Q1NXpUUjVlMXFWTmpaZWswZkhtVjhjZ1BNV0l5VUJBQUFBQU8xNjhxY0xsSklVSzArcmh4NWRza0pIc3ZQNnV5U1grY0VOTTJYMWNKY2sxZFUzYU9NM1IrUnBIVmhma3p2N2ZPMzI1cEdSRFRhYjJlVUJPSThOck4rMkFBQUFBSUJ1U1JzYjM5OGw5SmtSc1pIRzlvc2ZiTkMvVjJ6c3gycjZSMmVmN3d2dnJ0ZDlOMStzN2Z1eXRIM2ZjWk9xQWpBUUVFb0NBQUFBQUZ6TzNXSTU2MGZXblJrbEtVazVCYVY5ZXExem9UK2NXYjUycDVhdjNkbmZaUUE0RDduTnVPc0pubElMQUFBQUFIQ3c1dmxGSGI0LzgrNG4yeHozNkpJVkNnM3kwOExMMGhRUzRHc2NJMG5CQWI2YWx6NVdrMFlQMDRpWVNBWDYrNml5cWtaN00wL3IxVSsrYmpNS3IzVzdoN0x5ZFBmMTB6VWhNVlpXRDRzT244alRrdmZXYS9PZVRJZnpFbUlpZE11OE5LVWt4U28weUU5MWRRMDZubE9vdDFkdDAwY2JkbmZyM2lRcEpNQlhDK1pNVXZxRUJBME9ENUs3eGFMY29qSnR5Y2pVc2s4MjYxUitTWWQxTyt1UDFzY2N6TXJWRHhmTTBvU2tHTmxzZG4yMTY3Q2VlbVdsU2l1cWRmSGtrYnJ0OGdzVkh4MnVpcW9hcmQ2eVgwKy9zVnJWdFhVTzErMU4vM2JVQjYxci9YUmpoc054dmUyZnJuNnVaNnVVa2JGYS9JdUZrcVFkQjdKMC81UEwrcmtpNE56QlNFa0FBQUFBNkNjL1hqamJZUXF4cS94dDJlYzZsSlhyOG5ZN015MDFVVE1uSmpsOTc5RWZYYXZraEdpSGZZSCtQcm9nT1Y1cFkrUDF5SklQdEhMVFhxZm5KZzZOMHMrL05WZmVYbFpqMytqNHdYcjhKemZvdnNkZlZjYVJrNUtrdE9SNC9mRkgxem1NZ0hUM3NpaHBhSlRTa3VPTlVMS3J4bzJJMXFNL3VrNUIvajRPKzJNaVF4UVRHYUo1VTVQMTBIUEx0V0hYWWFmbmQ5UWZaeVFORzZTZmYzdXV2RDJiNysyU3RORUtEdkRWdXUwSDlkTmI1eGo3Zy94OWRNMnNGUGw0ZStyUkpTc2MydWxOLy9aVWIvdW5xNTlyYjczd3UrOW9jSGlRUzlwcXpkL0h5OWlPamdqdWsyc0E1eXRDU1FBQUFBRG9KeU5pSTVXU0ZPdnlkdjE5dlRvL3FCTWZOd1Y0ODlLVGpYMjdEcDdReWJ6aWRzK1prWnFrMG9wcWJkMTdURU5hQlRRV2kwVjJ1M1Q0Uks2eWNvcms0VzdSbExGeDh2YTB5czFOdXUrbWk3VjZ5MzdWTjdTZDRuempuTWtxTHEvVWw3c09LeUU2UW5GRHdpUTFUb20rZWU1a1Bmak0rNUtrZTIrY1pRU1N0WFgxK25wUHB1cnJHNVE0MURINDdjcTloUVg1NlkvM1hhOUFQMitqdlMwWng5UmdzMm5pcUdIeTgvR1V0NWRWRDk1emxiNzcwRktuL2RKUmZ6VGYyeVFkTzFXZ295ZnpOWFY4Z3J5YUZ0cVpOSHFZVWtiR0tpdW5TRWV5OHpSMTNIQmpFWjQ1YWFQMTk5YytWMGw1VlkvN3R5ZWZiMHV1NkordWZxNjlOVGc4eUNFODdDcyszcDU5ZmczZ2ZFSW9DUUFBQUFCbzQ3Ri9mU1RKTWJSYXZuWm5tK203TFZWVTFlaXVoMTlVVG1IYjV6TisvdlZlUGZ6Y2NvZnB2Q2xKc1ZxOHFISHFhMGlnbjVLR1Jpbmo2S2syNStZV2x1cnVSMTVTU1htVjNDMFdQZjNmdDJsVTNDQkpjaGdkR0JzVmFtdy8vODQ2dmY3WkZ1TjFWR2hndCs3dHhrc25HNEZiVlUydGZ2all5enFhblM5SmlnZ0owQXUvdlYzQkFiN3k5ckpxNGR3cCtzdkxuM1dyUDg0NG1wMnZ1eDk1U1hYMURib2tiYlIrZC9kODQ3MVQrU1c2NitFWFZWMWJwN2xUeCtyWDM3dENrbVN4dUNseGFKUzJaR1FheDNhM2YzdnkrYmJraXY3cDZ1Y0s0UHhFS0FrQUFBQUFaNEdseXpkbyszN1hyRzdjSDFPM0plbVRqWHZhRGVEZVdMbFZrdVR0WlZWc1ZJaUdoQWNySmlyRTRaakkwRUNub2VSN2EzWVlvd0liYkRaOXZubWZFVjZGQlBvYXg1MHVLRkZNWkdPYlYwNGJyNzFIVCttYlE5bVMxR0V3Nk16VWNRbkc5c2NiOWhpQm15VGxGWlhwb3cyN2RjdGxhWktreVdPR09XMmpvLzVvZVV4ZGZZTWthZU0zanRPY1AvcHl0L0hzeUEwN0R6bThGOVFVQ0o3Um0vN3RDVmYwVDFjLzE5NzYzMzkvcXRBZ1A1ZTExMUppYktRUjdHYm5kbTJVS1lCR2hKSUFBQUFBY0JiWXZ2KzRkdXpQNnU4eWV1WElpYngyMzBzZm42QnZ6NStxVVhHRFpIRnpjM3FNcDlYZDZmNjhvaktIMTBWbGxjYTJ1OFZpYkQvLzlqcjk3cDc1Y3JkWUZEY2tUSC8vMWEzS3lpblNHeXUzYVBtYW5iTFp1NzdPNjZEdzVwR1Z6a0xlNDZjTGplM0lGcU13Vytxb1A4NG9LS2t3dGl1cWFoM2V5MjF4MytXVk5RN3Z1YnRiSEY3M3BuOTd3aFg5MDlYUHRiYyszN3pQWlcyMWxqSXkxZ2dscTJwcU96a2FRRXVFa2dBQUFBQUFsNml0cTNlNnYrVzBaSnZkcnZVN0RtbGY1aW1kekN0eG1LN2NaZTJFaTZ1MzdsZjJvMFg2enZ4MHBVOUlrTHZGb3Rpb0VEMXcyNldhTWlaT3YzbjYzUzVmb21VbzVpek1iQm44blJucDJGcDcvZUdnbzZDMGl5R3F5L3UzQzF6UlAyMTBJelFHY080amxBUUFBQUFBZEltbGg2UFhicjl5cXJIOThvZWI5TUs3NnlSSmZqNnVYeGprNFBGYy9lYnBkeFVTNktmdlhwV3VhMmFsU0pLbXB5WnFWTndnN2NzODNhVjJjZ3RMRmQwMEZUeHVjRmliOStPanc0M3RyaTRPMDFkYzFiL2QrWHpQcGY0QmNIWnkzWGhvQUFBQUFNQjVwK1ZxMkFreEVUMXFvK1d6RFZ1T0hseHd5YVNlRitiRTlOUkVuUm1nVjFSYW9hVWZiSEI0ZjFCWVVKZmIrbnBQcHJGOWVYcXl3N2xSWVlHYWUrRlk0L1dHWFk3UGdqUmJiL3EzcDUvdnVkUS9BTTVPakpRRUFBQUFBTFFyTzdkSXc1cEd3aTJZTTBreGtTRUs4UFBXZlkrLzB1VTJpc3NxRlI3c0wwbjZ6bFhwR2hrM1NQNitYcHFRR092U1doKzU5MXJsRjVjcjQ4aEoxVGZZTkc2RTR3ck9SMC9tdDNObVc2OTl1bG56MHNmS3g4dFRnZjQrV3ZyUUhkcVNjVXgydTEyVFJzY1pveENMeWlyMTFxcHRMcjJQN3VwTi8vYjA4ejJYK2dmQTJZbVJrZ0FBQUFDQWRpMWZ1OVBZdHJpNUtYMUNRcHV3cnpQdnJ0NXViSHU0V3pRdFpZUlNrbUwxemhldUQ2dkNnLzAxWTJLU1prOFpwWWlRQUdQL202dTI2dGlwZ2k2M2N5cS9SQTgrODc2eGVJbVBsNmVtcHlacXhzUWtJM0FyS2EvU3IvL3hqb3BiTE5EU0gzclR2ejM5Zk0rbC9nRndkbUtrSkFBQUFBQ2dYVyt1MmlwM2Q0dXVtWm1pcUxCQTFkVTM2T0R4bkc2MThaOFBONnErM3FhclowNVFWRmlnQ29vcjlQN2FIWHI1dzAyNmZ2WkVsOVg2MG9xdmRFSHljQTBiRkNwUHE0ZEtLNnAwNEZpT1BsaTNTMnUySGVoMmU1dDJIOVVkRHk3VnpYTW5LeTA1WHBFaEFiS3I4Um1KRzNjZDBXdWZiVkZSYVVXbjdmUzEzdlJ2Yno3ZmM2Vi9BSnlkM0diYzlRVExXd0VBQUFCQVAxaThhS0ZTa2hxbjJONy81Mlhhc1Qrcm55c0MwQjBwSTJPMStCY0xKVWs3RG1UcC9pZVg5WE5Gd0xtRDZkc0FBQUFBQUFBQVRFVW9DUUFBQUFBQUFNQlVoSklBQUFBQUFBQUFURVVvQ1FBQUFBQUFBTUJVaEpJQUFBQUFBQUFBVEVVb0NRQUFBQUFBQU1CVWhKSUFBQUFBQUFBQVRFVW9DUUFBQUFBQUFNQlVoSklBQUFBQUFBQUFURVVvQ1FBQUFBQUFBTUJVaEpJQUFBQUFBQUFBVEVVb0NRQUFBQUFBQU1CVWhKSUFBQUFBQUFBQVRFVW9DUUFBQUFBQUFNQlVoSklBQUFBQUFBQUFURVVvQ1FBQUFBQUFBTUJVaEpJQUFBQUFBQUFBVEVVb0NRQUFBQUFBQU1CVWhKSUFBQUFBQUFBQVRFVW9DUUFBQUFBQUFNQlVoSklBQUFBQUFBQUFURVVvQ1FBQUFBQUFBTUJVaEpJQUFBQUFBQUFBVE9YUjN3VUFBQUFBQUFEQVhHdWVYMlJzUDdwa2hUN2RtQ0ZKdW1aV2l1NjljWloySFR5aFgvMzFMZGxzOXY0cTBSUUQ3WDdQSm95VUJBQUFBQUFBZ0NUcHptdW15ZHZUcXJTeDhabzhPcTVYYlhsN1dwVStQa0hEb3lOY1Uxd2YxT0hLKzBYM01GSVNBQUFBQUFBQWtpUzd2WG1rWUlQTjF1TjJudnpwQXFVa3hjclQ2cUZIbDZ6UWtldzhWNVRuOGpwY2RiL29Qa1pLQWdBQUFBQUFRSkwwd3J2clZWMWJwNjkySGRIMmZjZDczRTdhMkhoNVd2dC9MRnhuZGJqcWZ0RjkvZituQXdBQUFBQUFBR2VGNVd0M2F2bmFuZjFkUnJlNVd5dzlHdWw0cnQ3ditZQlFFZ0FBQUFBQTREdzFlVXljdm4zRmhSb1pGeVdiVGRxMjc1aWVlbVZsdThlM3R3Q09KQ1hFUk9pV2VXbEtTWXBWYUpDZjZ1b2FkRHluVUcrdjJxYVBOdXh1Yy80WnY3N3pTdjM2emlzbFNUUHZmdExodlpBQVh5MllNMG5wRXhJME9EeEk3aGFMY292S3RDVWpVOHMrMmF4VCtTVWQxaGNhNUtlRmw2VXBKTURYb2UydTF0SFIvYnFpdmtOWmVicjcrdW1ha0JncnE0ZEZoMC9rYWNsNzY3VjVUMmFiK2dZYVFra0FBQUFBQUlCZVNrbUsxZUpGQzEzUzF0K1dmYTVEV2JtOWJ1ZkthZU8wNlBaNWNuTnIzamM5TlZGRElvSzczVlphY3J6KytLUHJaUFZ3Ti9hNWUxbVVORFJLYWNueFJpalpIZU5HUk92UkgxMm5JSDhmaC8weGtTR0tpUXpSdktuSmV1aTU1ZHF3NjdEVDg2ZWxKbXJteEtSdVg5ZXMraEtIUnVubjM1b3JieStyc1c5MC9HQTkvcE1iZE4vanJ5cmp5TWsrcS8xY1FDZ0pBQUFBQUFEZ0FpbEpzUzVweDkvWHE5ZHRESWtJMWs5dm5XTUVraFZWdGRxY2NWUlJvWUVhSFQrNDIrM2RlK01zSTVDc3JhdlgxM3N5VlYvZm9NU2hrUTdIZmR3VVRzNUxUemIyN1RwNFFpZnppaDJPQ3d2eTB4L3Z1MTZCZnQ1R20xc3lqcW5CWnRQRVVjUGs1K01wYnkrckhyem5LbjMzb2FWdHpwZWtHYWxKS3EybzF0YTl4OW9FclYydG96MnVxTy9HT1pOVlhGNnBMM2NkVmtKMGhPS0doRWxxbkdwKzg5ekpldkNaOTd0VXkvbUtVQklBQUFBQUFPQThjOTNGcWNZQ0w1WFZ0YnJyRHk4YXdkblBicHVqYTJlbGRxdTkyS2hRWS92NWQ5YnA5YysyR0sralFnT043Y2YrOVpFa3h6QncrZHFkYmFaRjMzanBaQ1B3cTZxcDFROGZlMWxIcy9NbFNSRWhBWHJodDdjck9NQlgzbDVXTFp3N1JYOTUrYk0yTlZWVTFlaXVoMTlVVG1GcG0vZTZXa2Q3WEZGZmJtR3A3bjdrSlpXVVY4bmRZdEhULzMyYlJzVU5raVFsSjBSM3FZN3pHYUVrQUFBQUFBQkFEeHpLeXRYOWYxN1dKKzMyMXVReHc0enR6elptT0l6aysvZUtqZDBPSlU4WGxDZ21Na1NTZE9XMDhkcDc5SlMrT1pRdFNVNUR3YzVNSFpkZ2JIKzhZWThSK0VsU1hsR1pQdHF3VzdkY2x0Ym1YbHI2Wk9PZUhsM2JyUHJlVzdOREplVlZrcVFHbTAyZmI5NW5oSkloZ2I1OVV2ZTVoRkFTQUFBQUFBQ2dCOG9yYTdSamYxWi9sK0hVa1BEbTZjd0hXNFdjK2NYbDNXN3YrYmZYNlhmM3pKZTd4YUs0SVdINis2OXVWVlpPa2Q1WXVVWEwxK3lVelc3dlZudUR3cHRIVnpvTFlZK2ZMalMySTF1TXhHenB5SW04Ymwyek8xeFJYMTVSbWNQcm9ySktZOXZkWXVsdGllYzhlZ0FBQUFBQUFPQThZN1UyTDBoVFg5L2c4SjZIZS9mam9OVmI5K3Y3ai81YjY3WWZWSVBOSmttS2pRclJBN2RkcW9kL2VFMjMyMnNaeWprTE5DMHRWdWVwYTFYL0diVjE5ZDIrYmxlNW9yNDJ1aG5jbnU4SUpRRUFBQUFBQU00enBSWFZ4blpNVklqRGUvSFI0VDFxOCtEeFhQM202WGQxdzZKbjlON3FIY2IrNmFtSnhyUmtaeXhPUmdYbXRwaDJIVGM0ck0zN0xXdnM2dUkwblhGV1IzdjZvNzZCaGxBU0FBQUFBQURnUEhQZ1dJNnhQUzg5V2NFQmpjOHd0TGk1Nlk2ckx1cDJlOU5URTQyVnZJdEtLN1QwZ3cwTzd3OEtDM0o0WGQ5Z003WVRZaUxhdFBmMW5reGorL0wwWklmem84SUNOZmZDc2NickRic09kN3ZlcnRiUkhyUHFHOGg0cGlRQUFBQUFBTUI1NXVNTnUzVkJjcndrS1R6WVgwc2YrcTYyN3p1dStDSGhQUm9wK2NpOTF5cS91RndaUjA2cXZzR21jU01jVjQ4K2VqTGY0WFYyYnBHR05ZMHdYREJua21JaVF4VGc1NjM3SG45Rmt2VGFwNXMxTDMyc2ZMdzhGZWp2bzZVUDNhRXRHY2RrdDlzMWFYU2MvSHc4SlRVK2gvR3RWZHU2WFc5WDYyaVBXZlVOWkl5VUJBQUFBQUFBT005OHZubWZ2dHg1eUhnZEV1Q3IyVk5HS1Q0NlhLdTM3TzlSbStIQi9wb3hNVW16cDR4U1JFaUFzZi9OVlZ0MTdGU0J3N0hMMSs0MHRpMXVia3Fma09BUVpKN0tMOUdEejd5dnFwcGFTWktQbDZlbXB5WnF4c1FrSS9BckthL1NyLy94am9wYkxCRFRYWjNWMFI2ejZodklHQ2tKQUFBQUFBQndIbnJ3bWZkMTYrVVhhTjdVc1lvSUNWQmhTWVUrM3JCYkw2MzRTck1tait4V1d5K3QrRW9YSkEvWHNFR2g4clI2cUxTaVNnZU81ZWlEZGJ1MFp0dUJOc2UvdVdxcjNOMHR1bVptaXFMQ0FsVlgzNkNEeDNNY2p0bTArNmp1ZUhDcGJwNDdXV25KOFlvTUNaQmRqYzlvM0xqcmlGNzdiSXVLU2l0NjB3VmRxcU05WnRRM2tMbk51T3NKbHY0QkFBQUFnSDZ3ZU5GQ3BTVEZTcEx1Ly9NeTdkaWYxYzhWQVFCZ0RxWnZBd0FBQUFBQUFEQVZvU1FBQUFBQUFBQUFVeEZLQWdBQUFBQUFBREFWb1NRQUFBQUFBQUFBVXhGS0FnQUFBQUFBQURBVm9TUUFBQUFBQUFBQVV4RktBZ0FBQUFBQUFEQVZvU1FBQUFBQUFBQUFVeEZLQWdBQUFBQUFBREFWb1NRQUFBQUFBQUFBVXhGS0FnQUFBQUFBQURBVm9TUUFBQUFBQUFBQVV4RktBZ0FBQUFBQUFEQVZvU1FBQUFBQUFBQUFVeEZLQWdBQUFBQUFBREFWb1NRQUFBQUFBQUFBVXhGS0FnQUFBQUFBQURBVm9TUUFBQUFBQUFBQVV4RktBZ0FBQUFBQUFEQVZvU1FBQUFBQUFBQUFVeEZLQWdBQUFBQUFBREFWb1NRQUFBQUFBQUFBVXhGS0FnQUFBQUFBQURBVm9TUUFBQUFBQUFBQVV4RktBZ0FBQUFBQUFEQVZvU1FBQUFBQUFBQUFVeEZLQWdBQUFBQUFBREFWb1NRQUFBQUFBQUFBVXhGS0FnQUFBQUFBQURBVm9TUUFBQUFBQUFBQVV4RktBZ0FBQUFBQUFEQVZvU1FBQUFBQUFBQUFVeEZLQWdBQUFBQUFBREFWb1NRQUFBQUFBQUFBVXhGS0FnQUFBQUFBQURBVm9TUUFBQUFBQUFBQVV4RktBZ0FBQUFBQUFEQVZvU1FBQUFBQUFBQUFVeEZLQWdBQUFBQUFBREFWb1NRQUFBQUFBQUFBVXhGS0FnQUFBQUFBQURBVm9TUUFBQUFBQUFBQVV4RktBZ0FBQUFBQUFEQVZvU1FBQUFBQUFBQUFVeEZLQWdBQUFBQUFBREFWb1NRQUFBQUFBQUFBVXhGS0FnQUFBQUFBQURBVm9TUUFBQUFBQUFBQVV4RktBZ0FBQUFBQUFEQVZvU1FBQUFBQUFBQUFVeEZLQWdBQUFBQUFBREFWb1NRQUFBQUFBQUFBVXhGS0FnQUFBQUFBQURBVm9TUUFBQUFBQUFBQVV4RktBZ0FBQUFBQUFEQVZvU1FBQUFBQUFBQUFVeEZLQWdBQUFBQUFBREFWb1NRQUFBQUFBQUFBVXhGS0FnQUFBQUFBQURBVm9TUUFBQUFBQUFBQVV4RktBZ0FBQUFBQUFEQVZvU1FBQUFBQUFBQUFVeEZLQWdBQUFBQUFBREFWb1NRQUFBQUFBQUFBVTNuMGR3RUFBQUFBQU9EOHRPYjVSY2IybzB0VzZOT05HZjFXeXpXelVuVHZqYk8wNitBSi9lcXZiOGxtczV0eTNiT3BENEN6Q1NNbEFRQUFBQURBZWUvT2E2YkoyOU9xdExIeG1qdzZyci9MQVFZOFJrb0NBSUFCcitVSUJrbDZkL1YyL2IrWFY3WTVia0pTalA2NjZCYUhmVFB2ZnJKUGErdHJaKzQ5cDZCVU4vM1hzLzFjVGYvNzJXMXpORzlxc3Y2MS9Fc3QrMlN6cWRjZVNKOUZmL1l6Z0lITGJtOGVHZGxncy9WakpRQWtSa29DQUFDME1UMDFTVzV1YmZmUG5EVFMvR0xnY21uSjhmcnh3dG42ODA5dmJQUGV2UFJrZVh0Wk5TODl1UjhxTzcvUXp3RE9OaSs4dTE3VnRYWDZhdGNSYmQ5M3ZML0xBUVk4UmtvQ0FBQTBLU212VW9DZnQ4S0MvSlNjRUsxdkRtVWI3N201U1RNbkpzbHVsOHFycWhYZzY5MlBsYUkzbnJ4L2dhVEdFWW10dmYzNU5zMmZObDd2cjlscGRsbm5IZm9ad05uQTNXSXhSa1V1WDd0VHk5Znlld2M0V3hCS0FnQ0FQdVh2NjZVUnNaRjkwdmFockZ5VlY5YTRyTDNxbWpvVmwxVnEyT0F3elppWTVCQktqaDBlcmZCZ2Z4MC9YU2d2cXdlaFpCT0xtNXRzZG5NV0NqRERzMit0MWJOdnJlM3ZNa3pSMldmWGw1L3R1ZGJQczZlTVVtaVFYNSswblpJVWEyejdlSG4yeVRXQXJraUlpZEF0ODlLVWtoU3IwQ0EvMWRVMTZIaE9vZDVldFUwZmJkZ3RxZTJDTFNmelNuVDNkZE0xZXZoZzFkZmJ0T3ZnQ1QzMzlsb2R5YzdyOERyM1hEOURFNUppNU9ibXBvUEhjL1RDdSt1MVkzOVdtMk9EL0gxMHk3dzBUVXRKMUtDd1FOWFUxdXRRVnE3ZStXSzdWbS9kNzNCczY5cENnL3kwOExJMGhRVDRHbzlhNmJYS2d3Y0FBQ0FBU1VSQlZHekJHVDhmTDkwd2U2S21wU1lxTmlwRVhwNGVLaW1yMG80RFdYcm91ZVhHY2NFQnZwcVhQbGFUUmcvVGlKaElCZnI3cUxLcVJuc3pUK3ZWVDc1bUZDYlFSWVNTQUFDZ1Q0MklqZFRpWHl6c2s3YnYvL015cDE5aWVtUEwzbU1hTmpoTU15Y202Uit2ZjJIc256a3BTWkswT1NOVDB5YU1hUGQ4aThWTjE4eE0wYnowWk1VTkRwUEY0cVlUdVVWYXVXbXZYdjlzaStycUc0eGpXejVEOE1kUHZxcWYzakpIcWFOaVZkOWcwNnF2OStydnIzM2hjSHgzMmo0akxUbGUxMTg4VWFQakJ5blF6MGRWTmJYYWwzbGFEL3psOVRiSFJvVUY2bWUzWHFyVVViR3FxYTNYcHhzejlNODNWaHNqVEZyVys5alNqL1R6YjgxVlRHU0ladDNUL0Z6Tm50Ny9EeC83ajM1NDR5eE5IWmNnTnpkcHpkWURXdnpxS29VRytlbEhOMTJzMUpGRFpiRklHM1lkMFYvKzg2bERHSDNodU9HYWUrRVlqUmsrUkJFaEFhcXByZFBlbzZmMDRnZGZhZGZCRTIydTEvSit6K3hyL1lYVjJYTWR1OU9YTFhXMXZwYkNtdTQ3TFRsZVZnOTNaUnc1cFgrK3NWb0hqdWM0SEdleHVHbkJKWk4weGJSeGlva01VV1YxclRidnlkUno3NngxR0tIWTJXZlhsYy9Xakg3dXk1K2Yzdmo1dCtmSzM4ZkxKVzExSkRveXVNK3ZnZjd6NDRXeisrUWY2ZjYyN0hNZHlzcnRWUnRweWZINjQ0K3VrOVhEM2RqbjdtVlIwdEFvcFNYSEc2RmtTeE9TWXZYTDc4d3p6dkd5U2xQSEQ5ZjR4Qmo5NlBHWGRUUTd2ODA1SStNRzZlZmZtaXR2TDZ1eGI5eUlHUDN2ejI3U3ZYOTZXZnN6VHh2N1I4Ukc2c243RnpqOGc0RFZ3MTBwSTJPVk1qSldyMysyeGVIdjZaYW1wU1pxNXNTa2J2WEI4T2dJUGY2VEd4UVpHdUN3UHpUSVQ3T25qSElJSlIvOTBiVktUb2gyT0M3UTMwY1hKTWNyYld5OEhsbnlnVlp1MnR1dDZ3TURFYUVrQUFCQUMrdTJIOVFOc3ljcUtpeFFJK01HR1YrUXpvU1M2N2NmYkRlVWRMZFk5TWY3cnRPRjQ0WTc3QjhlSGFGN3JvL1FoZU9HNjRHL3ZONG1LUEh5OU5CVFA3OVpReUthQTRsclo2V3FxTFJTUzVkdjZISGJQMXd3U3dzdm0rSnd2SitQbHlhTkh0YW05dFkxZUh0YWRlT2NTU29wcjlTL1YyeHNjK3hEMzc5YVFmNCtMcnYvdi8zeUZrVkhoaGo3cnBnMlR0NWVWbzFQakZGNHNMK3gvNUlwbzFSZjM2QS8vdCtIeHI2SHZuKzF3eGRjRHg4dlRSNFRwNVNSUTl0OHllMnA3dlJsYTkydHo4dlRRNHNYM2FMWXFPYittRGhxcVA3Nnk0VzY2K0dYZENLM1NGTGpJd1VlK3Y3Vm10SGlpM2VRdjQvbVhEQmFxYU9HNnE0L3ZLakNrb28yYlR2NzdMcnlmbC8zYzEvKy9BQm5neEd4a1E0alkxM0YzN2YzZ2ZtOU44NHl3c1hhdW5wOXZTZFQ5ZlVOU2h6YWZvZzZmL3A0VlZUVjZNc2RoeFFXN0s5eEl4cERPajhmVC8zNDV0bE8vOEZtd1NXVFZGeFdxUTI3RG12WTREQWx4RVJJa2p6Y0xicjFzalE5K096N3hqMDlkdC8xUmlDWlUxQ3FQVWRPS2lJa3dMak9UWmRPMXBhTVRHM2FmYlROZFdha0pxbTBvbHBiOXg1eitOM1FIajhmTC8zcEo5YzdCSklIanVmbytLbENoWWY0YTN4aWpNUHhGb3RGZHJ0MCtFU3VzbktLNU9GdTBaU3hjZkwydE1yTlRicnZwb3UxZXN0KzFUZXdtQTdRRVVKSkFBQmdxaDBIWERleTBaVlR0OC9ZZVNCTHBlVlZDdlQzMGN5SlNkcWZlVnFqNHdjcktqUlFwUlhWMm5uQStjZzJTYnJ1NGxRalVEbHdQRWZQdnJWV0RUYWJ2bmYxUlJxZkdLUHhpVEc2ZWU0VS9lZER4NUF2T01CWGU0NmMxQ05MVm1oTzJtaGRQM3VpSk9tU3RORkdxTkxkdG1kT1RESkN0SXFxV3IzNHdRWjljL0NFZkx3OU5YdktxRGExQndmNDZwdEQyWHBreVFyTm1qUlNOMTA2V1pKMDZRVmoyb1NTd1FHKzJwOTVXcjk3NWoySGFleTl1Zi9HYTMrb2l5YzNYM3YybEZIS09ISlN2MzkydVNZa3hlanU2NlpMa21aTkhxay9MZjFJTmx2ajFPSlQrU1ZhK2ZWZVpSdzVxWnE2ZXMyZk5sNVhUQnNuRDNlTGJwb3pXWDk0NFFOSjBwMFB2eWhKV3ZLNzcwaVNDa29xOU12RmI3YjdlWjdSM2I1c3JhdjF0ZXlQL09KeUxWcjhwdXJxRzNUbk5kTTBia1MwZkx3ODllMHJMOVJqLy9wSWtuVEZSZU9NUVBMakRidjF3YnBkbWp3bVRuZGNsYTZ3SUQvZGZ1VlVQZlhLeWpadE8vdnN1dkorWC9kelgvNzg5TmFwL0JJTkRnOXlTVnV0dFJ5QldWVlQxeWZYQURvVEd4VnFiRC8vempxOS90a1c0M1ZVYUtEVGMwckxxM1RYSXk4Wm83Si9zR0NtYnJrc1RaSTBjZFF3aFFiNXRmbUhrWnlDVXQzOXlFc3FLYStTeGMxTmYvM2xRbzBiMFJqNEpZOW9Ibmw0L2NVVGpZQnd3ODdEK3UwLzN6VUN2Z2R1dTFUWHpFcVJKRjE3Y2FyVFVMS2lxa1ozUGZ5aWNncmJQdFBXbWVzdVRqWHUwMmEzNjVFWFZtalYxODBqSGVPR2hEa2MvL25YZS9Yd2M4dDFLci9FMkplU0ZLdkZpeHBuaG9RRStpbHBhSlF5anA3cTB2V0JnWXBRRWdBQW1HYkhnU3pkLytTeS9pNmpRemFiWFYvdVBLVExMeHFubVpPUzlOemJhNDFSa2h0M0hUYW1NanR6V2ZwWVkvdWhaNWNiSTlvZXppblNtMC84UUpJMEoyMTBtMUNsd1diVG4vNzFrVW9ycW5YZ1dJN21UeDh2VDZ1SFF3alMzYmJQQkRPUzlQdG4zOWZYZTVxL3RHM2RlNnhON1EwMm14NWYrckhLS3F1MTcraHBYVDF6Z3J3OXJlMk9NSGxreVFvZFAxM29rdnUzMmV4NjRxVlBWRnBlcGYyWnAzWDFqQW5HaUx5blhsbXAvY2R5OU0yaEU3cHkyamdOaVFpV2w5VkRJUUcrS21qNnNudm53eThhbjB1Z243YysvbXEzcnBnMlRwS1VFQnRoWEtmMTlNYjYrb1l1VFhuc2JsKzIxdFg2enJEYnBmLzV4enZHRi8zZm4zNWZiejd4UTdtNXlXRms1cFhUeGt0cURPZmZXclZOTnJ0ZDY3WWYxSTF6SnN2UHg3UE5pTU16bkgxMlhYbS9yL3U1TDM5K2V1dXVwcUMxTHl4ZXROQVlQWmZkZE04NC95MWR2a0hiOTd2bXVZTzluYm90U2FjTFNoVFRORnI5eW1uanRmZm9LZU81eXUwRmV4K3MzK1h3bUlqM1Z1OHdRa2szdDhablI3WU9KZDliczBNbDVWV1NHc08vTDdic04wTEprRUJmNDdocHFZbkd0bytYVll0dXY4eDQzWEpVL2VqNHdVNXIrMlRqbmk0SGtwSTBMYVY1QnNRWFcvWTdCSktTbEhteXdPSDFHeXUzU3BLOHZheUtqUXJSa1BCZ3hiUVkzUzVKa2FHQmhKSkFKd2dsQVFBQVdsbTcvYUF1djZqeEdYM3gwZUdhM3ZUbGFQMk9ReDJlTjJ4dzQwaUtvckpLSTFDUnBMeWlNaFdXVkNnMHlNL3BNK01LaWl0VVdsRXRTYXFyYjFCUldhV2lRZ01kbnUzVjNiYlBUTGtycmFoMkNOSGFVMWhTb2JMS3hob2FiRGFWbEZmSk85VHFVTU1aeFdXVlRrT3JudDUvWVdtRlNwdStwQnJYYmdvbEQyWGx0V2luM0FoSnJSN04veHQ3eVFXamRlVkY0NVE0TkZKK3JaNzc1OU5pdW5GUGRiY3ZXK3R1ZmZuRlpRNWY5UE9MeTFWUVVxN3dZSCtGQkRZL1cyMTRUTGlreG1tT3ovLzI5amJ0UklRRXROblgzbWZYbGZmN3VwLzc4dWNIT050czMzL2M1YzlFN28zbjMxNm4zOTB6WCs0V2krS0doT252djdwVldUbEZlbVBsRmkxZnM5UHBvbGZIVGpuK3JtZ2RBam9ialoxWFZPYnd1cXpwWjFkcWZJVERHVU1ITlFkOHFhT0d0bHQza0ovelIxRWNPZEgrUWp2T0RCM1VQQkp5WnhjK2wvVHhDZnIyL0trYUZUZElGamMzcDhkNFd2a2RCSFNHVUJJQUFLQ1ZMUm5IVkZWVEt4OHZUMTA5WTRKaUlrTlVXMWV2VFowRVVtZStsdGh0YmIrOHVWa2EzM1UyMHRMZStzdWVrd1dQdTl1MnA5WERlZHZ0c0xWdXQ0UFRhbXJybmU3djZmMDNkUERNclpiSDI1MFU5WjM1VS9XOWE2WkpramJ2eWRSWDN4eldxYndTUGZiajY1dHFjdjVsc1R1NjI1ZTlyYy9abDM5dno4YlFyMlhmZTdoMy9JWFh3OTNTWmw5N24xMW43NXZSejMzNTh3T2dZNnUzN2xmMm8wWDZ6dngwcFU5SWtMdkZvdGlvRUQxdzI2V2FNaVpPdjNuNjNUYm4yRnI5UEo3NVBYVkdaNzl2T3RMWjc3Y3pMQmJudjN0cTY3cDNiUy9QNW1pa294a1JVdU9qSVg1MzkzeEpqYit2MSs4NHBIMlpwM1F5cjhUWUQ2QnJDQ1VCQUFCYXFhMnIxNlp2am1yVzVKRzY0cUxHNmFsYjloNVRkU2ZQZXp1Ulc2VGgwUkVLRGZKVFZHaWdNV29rS2l4UUlRR04wOUtjclViYUZkMXRPenUzV0hGRHdoVGs3NlB4aVRIdHJ2THNTbjE1LysyNXJtbHFkVmxsdFg2NStFM1o3SFpGaFRsLy9sbHJYUjFKMTV1KzdFbDlZVUgrQ3ZUM01VYVBqb3diWkN4a2NleFVjLy9sRkpZcUpqSkVGVlcxdXZwbmYrdlRCUlhNNk9mKytQTURvTm5CNDduNnpkUHZLaVRRVDkrOUt0MTRidVAwMUVTTmlodWtmYTBXc3dwcnNRaVpwRFlyaTdkODNtSjNGWlpXR005NFhQenFLcjM5K2JZZXQ5VVZCU1hseHZYR0RCK2lEOWJ0YXZmWTI2K2NhbXkvL09FbXZmRHVPa21OQy93QTZCNUNTUUFEVnVRZGwvUjNDY0JaSjNmcHF2NHU0YXl4ZHRzQnpabzgwcGhHdkg3N3dVN1BXYmxwcis2NXZ2SFplcis3Wjc3Kzc3MHZaYlBiZFdmVENETkordkRMM1QycXA3dHRmL3pWYnYzZ2hwbVNwRWZ1dlZaTDNsdXYvWm1uRmVqdm85bFRSdWxQVFl1bHVGSmYzbjk3eml3UzR1ZmpwY3VtanRXcC9CTGQxYlFnVG5zcXFtcms1K09sMENBL3paOCtYbmxGWlU0WFNqaWpOMzNaay9vODNDMzZ3dyt2MGIvZSsxSyszcDY2OTZhTGpmYysyOVQ4bkxOMTJ3L3Fsc3ZTNU9manFkOS8vMnE5dTNxSHlpcXFGQnJrcDdTeDhmclg4ZzFHc05sYlp2UnpmL3o1QWRCb2VtcWkxdTg0S0x0ZEtpcXQwTklQTmhpaHBDUU5DZ3RxRTBwZU5YMjgzbCt6VXhWVk5YSzNXQnpDdXNLU0NtV2U2dmsvSXV6Y242VzVVeHVmTTN2MXpBbGE5ZlZlNDFtVVo0eE5HS0k5aDAvMitCb3RiYzA0Wmp3ajk3S3BZL1g1NW4zYWtwRnB2RDg4T2tKSHNodW5oTGQ4ZG1UTEVaa0xMcG5ra2xxQWdZUlFFZ0FBd0ltTnU0K29ycjVCVmc5MzJleDJmYm56Y0tmbnZQN1pGbDA0YnJqR0o4WW9PU0ZhZjNuZ0pvZjMxMnc3b0EvVzdleFJQZDF0KzQzUHRpaDE1RkJka0J5dklIOGZQWERicFE3SDkwVW8yWmYzMzU3TkdabEtINThnaTV1Yi91dTdsMHVTOW5heXNNQ20zVWVOVmJQUExKNHc4KzRuMnoyK04zM1prL3BxNitvMWJrUzBzWXJyR2JzUFordTkxVHVNMXk5L3VFblRVaElWR3hXaTZhbUp4ck5Qei9oM3F3Vmhlc09NZnU2UFB6OEFHajF5NzdYS0x5NVh4cEdUcW0rd2FWeUxsYkFsNmVqSnRnRmpkR1NJWG5yNGU5cDVJRXVKUTZNMGRGRHpDdDV2ZmI2dDdXTkJ1dUdObFZzMTU0SXhzbGpjRkQ4a1hLLzk2Ujd0T3BpdGt2SXErZnQ0S1hGb3BBSjh2WFhaZlUvMStCb3R2ZnJKMTdyMHdqR3llcmpMdzkyaVAvLzBSdTArbkszVEJTVWFFaDZzTWNPSGFOWTlqYisvaXNzcUZkNDBTdlE3VjZVYm85a25KTWE2cEJaZ0lHbjdvQmtBQUFDb29xcldXRmw1eitGc0ZaZFZkbnBPWFgyREh2akw2M3IycmJVNmtwMm4ycnA2VmRmV2FYL21hZjNsNWMvMCsyZmVWdzhlUzlpanR1c2JiUHF2djcybHhhK3UwdjVqT2FxcHExZUR6YWJjd2pKOTlPVTNQU3ZDeFRXNnd1TkxQOWJxTGZ0VlZWT3J5dXBhcmRxOFQvL3pqM2M2UE9lcFYxWnF6YllEcXFxcFZZUE4xdW1VNE43MFpVL3FLeXF0MVAvOC9SMGR5c3BWWFgyRDhvdkw5Y2JLclZyMDFKc096em9ycTZ6V3ZZLzlSMitzM0tyVEJTV3FiN0NwdXJaT2g3Snk5WC92clhmWktNbWUza2QzKzdrLy92d0FhQlllN0s4WkU1TTBlOG9vaDRXeTNseTFWY2RPRmJRNWZuL21hWVVIKyt1U3RORU9nZVNPL1ZsNjdkUE52YXJsd1BFY1BmWEtTaVBZOVBIeTFBWEo4WnA3NFJpbFQwaHd1cEJYYnh3L1hhaEhscXhRWFgyRHBNYlZ3OGVOaU5hbEY0elIySVFoYXJtV3pidXJ0eHZiSHU0V1RVc1pvWlNrV0wzelJkOU9NUWZPUjI0ejducUN2OW9CREVoTTN3YmE2b3ZwMnlralk3WDRGNDBqdm5ZY3lOTDlUeTV6K1RVQTRGeTFlTkZDcFNRMWpyQzYvOC9MenFvVm1lRmFaL05uZmVlMTAzUkI4bkFOR3hRcVQ2dUhTaXVxZE9CWWpqNVl0MHRydGgwd2psdnovQ0pqKzlFbEt4VG81Nk1iTHBtb2lKQUE1UldWNlpPdjl1aVZqNzkybU5iYytweFBOMllZcitkZU9FYS92dk5LNDNYcjBkUWpoMFZwd1p6SlNrbUtWV2lRbit4MnUvS0t5clRueUVtdFdQK050dTg3M3FYcmRQV1lZWVBEZE11OE5FMGFOVXhod1g2cXEyL1F5YnhpcmQ5eFNFdmVYUytwTWJCY09EZE5WOCtjb0tpd1FCVVVWK2o5dFR2MDhvZWI5TVZ6djNEYWZsZHFBd1lpcG04REFBQUFBRENBTFhsM3ZSRzZkY2VicTdicXpWVmJPenltbzhjMmZMb3hvOE9BYnYreEhEMjZaRVdYYXVub09sMDk1dGlwZ2s0ZmIySzNOMDczZnZXVHI3dmNmbGRxQXdZaXBtOERBQUFBQUFBQU1CV2hKQUFBQUFBQUFBQlRFVW9DQUFBQUFBQUFNQldoSkFBQUFBQUFBQUJUc2RBTkFBQUFBQURvRkF1MkFIQWxSa29DQUFBQUFBQUFNQldoSkFBQUFBQUFBQUJURVVvQ0FBQUFBQUFBTUJXaEpBQUFBQUFBQUFCVEVVb0NBQUFBQUFBQU1CV2hKQUFBQUFBQUFBQlRFVW9DQUFBQUFBQUFNQldoSkFBQUFBQUFBQUJURVVvQ0FBQUFBQUFBTUJXaEpBQUFBQUFBQUFCVEVVb0NBQUFBQUFBQU1CV2hKQUFBQUFBQUFBQlRFVW9DQUFBQUFBQUFNQldoSkFBQUFBQUFBQUJURVVvQ0FBQUFBQUFBTUJXaEpBQUFBQUFBQUFCVGVmUjNBUUNBcm5uam9vbkdkbFpsdFI3WW5tSHErUVBSdEloUWZXOTRqR1NYWGppU3BRMzVSZjFkRWdBQUFBQ2NGd2dsQWNCa2x3NEsxejBKUXgzMnZabDFTcThkUDlWUEZhRTlkdzZQa2I5SDQxK1ZkdzJQSlpRRUFBQUFBQmRoK2pZQW1HeFdaRmliZmRNalF2dWhFZ3oyOGRMbGd5UDAzMk1Tbkw1dnM3ZllOcWttQUFBQUFCZ0lHQ2tKQUNZYTdPT2xwQUEvU1ZLRDNTNTNOemRKVXBTM2wwWUYrbXRmYVhsL2xqZWdQSmljcU9TZ2dBNlBlZUZJbHU0ZUhpdTdwQmNPSHplbk1BQUFBQUFZQUFnbEFjQkVNeU9hUjBsbVZWWXIyT3FoWUUrckpHbEdSQ2locEltQ3JOWk9qL2txdjBoZk1XVWJBQUFBQUZ5TzZkc0FZQkkzU1RNaW02ZHBaNVNXNldCNXBmRjZhbml3UEpwR1RnNDA3dDI0Nys0Y0N3QUFBQUE0T3pGU0VnQk1NaVlvUUJGZW5zYnJ6UVVsaXZUMjFKVFFJRW1TdjRlSEpvWUc2ZXVDNGk2M09TMGlSRmNPaWRRd1gxL1YyMjNLcktqU2lwTzUydFRGTm5weS9wZ2dmODBkRktGUmdmNEtzbnFvMW1iVGljcHFiU29vMWllbjgxVFQwUGJwaTYxWC92N1Z6bjFhT0hTd3BrZUVLdGpUcWplelR1bjFwb1YrdW5Pc3hjMU5LY0dCbWhJYXBPSCt2aHJrNHlVdmkwWGw5ZlU2WEY2cHowN25hMHRoU2J1MXRMZi94aSszU1pMK2tqcEdzYjdlYmZhM05ENDRRQmRIaGlrcHdGL0JubzEvclJiWDFtdC9XYmxXNVJSb1QwbFpwOWM3c3hyNnhaRmh1bnhJaEdKOWZWUm5zMmx2YWJsZXpqeXA0NVZWVHRzQUFBQUFnSE1Wb2VRQTh0MnJMK3J2RW9DenlncVRyemV6eFNqSnN2cDZaWlNXNjFpbHU3NXZ0OHZTTlBwdlprUm9sMFBKMjRZTjBiVXhnNHpYVnJscmRLQy9SZ2Y2YTlueGszb3I2N1JMei9kd2M5UGRDVU0xTzhweG9SNFBkM2NsQmZncEtjQlBzNlBDOU9pZVE4cXJxZTN3MnZjbERsTjZlRWlYN3JPalk3OGRGNjM1UXlMYjdBK3lXalV4SkVnVFE0TDB3Y2xjdlhqMFJKZXUxUjArN3U2NkwzR1kwc0tDMjd3WDZlMnBTTzlRVFk4STFacmNRajF6NkpqcTdYWW5yVFM3UFM1YVYwVkhHYTg5M04wMU1TUklvd0w5OVl2dGV6dnRVd0FBQUFBNGx4QktEaUIzWEpYZTN5VUFaNVVWVGthOTlSVXZpMFVYdGdpdnRoYVd5R2EzcTZ5dVh2dEtLelFteUYrU2xCb1NKRDhQZDFYVU4zVFkzaUJ2VDEwYk0wZzJ1MTM1TlhVSzhmU1ExZEw4Ukk2Ymh3N1I5cUpTSFdreFBieTM1LzlneERDSFlMWGVibGRCVGEyQ3JGWjV1emVlRyszanJWK09UdEN2ZHU2VHJaMFFMc3JiVTdHKzNySkx5cStwbGErN2U3djMyZG14WGkxcXJtcG9VR2xkdmZ3OVBPVG4wWHpjL0NHUjJseFFySXltNTNXZXJLcVdKRVY2ZXpsTWx6K3p2eXZjSlAxaVZMekdCd2M2N0Mrc3JaT2JwQkRQNXVkVnpvd01sVjEyL2VQZ3NYYmJHK1R0cWF1aW8xVFowS0RhQnB2eG5GRko4blYzMTlYUlVWcHlKS3ZMOWZYVWt5bWpGUDdYc1M1djE5L0h5OWlPam1nYjRnSUFBQUFZZUFnbEFjQUVhV0hCOG1rUnFMV2NIcjJwc05nSUphMFdONldIaCtpejAva2R0bWUxV0hTa3ZGSlA3RDJzZ3RvNiticTc2MmVqNHBYU0ZKSzVTYnBzVUlUK2VjaDVFTmJkODhjSEJ6Z0VrbXZ6Q3JYa2NKWXFHeHJrNGVhbWI4ZEg2NHJCalNNVzQveDhkR0ZZc0RhMHMwQ01wOFdpbk9vYVBaWnhXTmxWMVhLVDVHOTEvdGRSWjhkV05UVG92ZXdjcmNrdDBJbkthdG1iYWw4UU8xZzNEUjFzSERjOUl0UUlKZS9mbGlHcDdkVHNNL3U3SWowOHhDR1F6S211MFpQN2p1aFlSZU0wNitIK3Z2cmw2QVNGTllXTHN5TER0UEowdnZhWFZUaHR6MnF4YUgxZWtaNCtsS2s2bTEwTFlnZnI1aGIxand2dWVKVndWNG4wOHBLdlIvc2hzU3Y0ZUh0MmZoQUFBQUNBOHg0TDNRQ0FDVm9HZWpVTk51MHNibjdPNE9aVzA3Vm5SSVNxSzU0NmNGUUZ0WFdTcE1xR0JqMTc2TGhhamswY0hlanZzdk12SFJSaGJPZlgxT3JwZzhkVTJkQTRtclBlYmplZThYakdwSkNnRHEvOXowUEhsZDAwTXRFdXFheXV2a2ZIL2ljelcvL0p6RlpXVXlCNTVwaTFlWVVPYmNTMENCOWRZV2FrNHhUMnZ4ODhaZ1NTa25Ta3ZGSXZ0Wm95UHEyRHo3WEJidGNMUjQ2cnp0WjRGKzlsbjFhZHJmblpuT0ZlQkhrQUFBQUF6aStNbEFTQVBoYmlhWFVZVmJlOXVOUWhjTXFycWRXUjhrb045L2VWSkkwTTlGZWt0NmR5cTl0L2htQmVUYTFPVmRVNDdNdXZxVlZCVGEwUllJVjZXWjJkMnFQelJ3YjRHZHZoWHA1YWxwN2FidHVTRk5WaXVtNXJGZlVON1M3KzB0MWo3WklTQS93ME9UUkljWDQraXZMMlVyaVhwOE8wYmtrdUgvMTM1ck9TR3A4UHVxOXBGR1pMMzdTcWU2aWZUN3Z0NVZiWE9relpyN00xVHFzZjNOU1ByZStucnp4NytMZzhkaHgxZWJ1SnNaR2FsNTRzU2NyTzdmcENUZ0FBQUFET1g0U1NBOWpTNVJ2MHIvZS83Tzh5Z0g0VGVjY2xwbHhuUmtTbzNGcTh2akFzdU4wVm9LWEc2Y2N6SXNMMFp0YXBkbytwZHJMQ3RTVFZ0Z2c3M2QzY25CN1RrL01EMjVsZTNSNGY5L1pEdE9LNnVpNjMwOUd4bmhhTDdrK0thN1BRVElQZHJyeWFXb2VWenQzVWZsLzBoSCtMa0xPMG5WR2VsYTJlQytyZFFiRG9iQkdjemhiRzZRc2I4b3VVdTNLcnk5dE5HUmxyaEpKVkxOZ0RBQUFBUUlTU0FORG5Xay8xN1lvWkVhRWRocEx1VGpLMjFndXNkRFFsdXJ2bjE5aHN4aUl6OVhhN2NxdHJXcC91b0tOUm5yWnVaRzBkSFh2cnNDRU9nZVQ3MlRsYW1aT3ZuT3BhMmUxMnZkNUI4TnRiVlEwTjh2ZG8vQ3ZVdjUxUm1BR3RndHl5K3ZZL0R3QUFBQUFZYUFnbEFhQVBEZmYzZFZoTXBhcWhRVVcxemtmL2hYbDZ5cXRwaE9GZ0h5K044UGZUb1hMbkM2TkVlWHNwd01QREllZ2FHeFRnc0pqTzBRcm5LMi8zNVB6c3ltb2xOazNocm01bzBBUGI5NnFoSDBieXRYUlJlSWl4WFZCVHEzOW5aaHV2bzMwNmY0YWtYWTcxV3kxdXhqTWRPNU5aVWFYa29NYkZaNEtzVnNYNStTaXp4VE1sSldsQ3E4VnBEcFcxLzNrQUFBQUF3RUREUWpjQTBJZG10Um9sK1ZiV2FkMi9MY1BwZnl0TzVUb2MyM0p4bk5iYzNkeDBiK0l3STBTTTlQYlVYUW14RHNkc3pHLy8yWDNkUFg5amk4VjQvRDA4ZEY5aW5NSmFMYjVpdGJocGJGQ0FwcllJQy90U3k1R0lnVmFyRWY0R2VIam9uaEZET3oyLzlSVDJNM1czREdiYnM2N1ZRanIzSmNZWnozK1VwQkgrdnJwdFdMVHgybWEzYTAxZVFhZnRBZ0FBQU1CQXdVaEpBT2dqN201dW10WXFvTnRVMEg1UXVLbWdXTmZIRERKZVh4UWVvcVZIVDdRN0luRnlhSkJlU0J1bjR0cDZSWGg3T2p3MU1idXFXdXZ6QzUyZTE1UHpQem1kcHpsUjRVYndOaTBpUk5NaVFsUlNWNmZLZXB1ODNDMEs4YlRLVGRMcTNBSjlsVi9VNGJWZElidXErdit6ZCtmUldkWDN2c2MvZVRMUDgwQW1Fa0lDSVlHRXdTQXBveUJnUlZIRWl0cFNXNFY3cmRSeWFqbm5udU94WGoxUXRiUzkyc0hUbzNKRWV4elFPaUlxQ3NpZ0tVTVFpQkJtQ0lRQVNVaENaakxmUHdJN3o1TUJNanpaQWZKK3JlVmFlOTdmWnc5Wnl3Ky8zLzRwMnFONThCaG5pNE4rbDVxb290bzYrYnM0cXpPTk9JOVhWQ25CYWdDZm44ZkhhRjUwdVB5Y25YVGZQM1pmZHQ5TkJjV2FHaHBrN0QvUTAxMS9ISldrb3BwYVdSd2NiTHJCUzlLSGVmbHRCaFlDQUFBQWdQNk1scElBMEV0Rytmdll0T1k3V1ZXdHM1ZjVGdU94aWlybFc2MzNkblpTcXI5UHU5c1cxZFRxN0lVYXVWZ3NDbWtWS0piVzFXbjUvbU9YN1lyYzFmMXJHaHExTFB1SVRsYlpkbEgyZFhiV0FIZFhCVndNSk0zMDdza3pOaDJ3TFE0T0NuWjFrWk9EZzFZZXo3M2kvcCtlS1ZSTnE5YVN3YTR1Y3U3RVNOY05UVTE2ZHY5UlpaZmFqcm9kNk9yU0pwRDhPQzlmYjU4NGZjVmpBZ0FBQUVCL1FrdEpBT2dsclFlNHVWd3JTZXR0Ym84SU5lWW5CZ2RvWjNGcG0rMnFHaHIxMU43RHVuZmdBSTMyOTVXWHM1TkthdXVVV1Z5cTkzTFBxUFF5Zzl4MGQvLzhDelg2UDNzT2FFSndnTVlGK1N2VzAxMWVUazVxYkdvZXhPVmtWYlYybDVScFk0RTUzWlMzRnAzWHM5bEhkV2RrcUdLOVBHU1JnNDVYVnVtRFUyZVZXVnlxQlhHWDc4Sjl1dnFDZnIzM2tINFFOVUJEZmJ6azRlU29xdm9HSGUzZ081NnRsZGZWNi8vdVBhU3hnWDZhRUJ5Z3dkNmU4bkYyVWtOams0cHFhNVZkV3FHMVp3dmJmR3NTQUFBQUFFQW9DUUM5NW5jSGpuVjVuNy9sNU5rTTJHTHQ3bSsrYmJQc3IwZE9kdnJZUGQxZmt1b2FtN1FodjBnYjhyc1dQTFozYm50cysyMUpxYjR0YVJ2YWR2WTR4eXFxOU96K294MnUvK1d1N012dTM2VG1jSFJySndMbjFxNVUzNVhPRFFBQUFBRFhNcnB2QXdBQUFBQUFBREFWb1NRQUFBQUFBQUFBVXhGS0FnQUFBQUFBQURBVm9TUUFBQUFBQUFBQVV4RktBZ0FBQUFBQUFEQVZvU1FBQUFBQUFBQUFVeEZLQWdBQUFBQUFBREFWb1NRQUFBQUFBQUFBVXhGS0FnQUFBQUFBQURBVm9TUUFBQUFBQUFBQVV4RktBZ0FBQUFBQUFEQVZvU1FBQUFBQUFBQUFVeEZLQWdBQUFBQUFBREFWb1NRQUFBQUFBQUFBVXhGS0FnQUFBQUFBQURBVm9TUUFBQUFBQUFBQVV4RktBZ0FBQUFBQUFEQVZvU1FBQUFBQUFBQUFVeEZLQWdBQUFBQUFBREFWb1NRQUFBQUFBQUFBVXhGS0FnQUFBQUFBQURBVm9TUUFBQUFBQUFBQVV4RktBZ0FBQUFBQUFEQ1ZVMThYQUFCOXBXRGwrcjR1QVFBQTRLcTE2ZVVseHZTeUZXdjB4ZGJzWHRrSEFOQS8wVklTQUFBQUFBRDBLMjR1emtvZkVhZEJFY0Y5WFFyUWI5RlNFZ0FBQUFBQTlCdkxGODlWYWtLVVhKeWR0R3pGR2gzTEsrenJrb0IraVZBU0FBQUFBQUQwRzJsSnNYMWRBZ0RSZlJzQUFBQUFjSTF4dFBDL3NnQndyYU9sSkFBQUFBRGdpb2JHaEduaG5JbEtpZ3RYWTJPVHZqdVNwNWZlMzZ3anVRVlgzUGR5QStCTXYzR1lIbi93Vm1OKzBvTGxIZTRYNE91cGVUUFM1Ty90WWJNZDdNUFQzVlYzM1RSSzQwZkdLeXJVWDY0dVRpb3RyOWJ1UTdsNjZxWFZOdHY2ZTN0bzdyVFJTaytKMDRBZ1h6bGFQQmRWd1FBQUlBQkpSRUZVTENvb0tWZG1kbzdlWHJ0RFo4NlYybXpmK2w0ZXppM1F3M01uS3lVaFVvMk5UZnBIMWxFOS8rWTZsVlZlMEpReFEzVC9MVGNxTmlKSWxkVTEycGg1VUMrK3UxRVhhdXZhMU96cjVhNTdaNlpwZkdxOHdnSjlWRk5icnlPNUJmcmdxMTNhdVBOZ2h6VmM4dmlEdHhyUEg4OFVZQzVDU1FBQUFBQzRDcnp3cTNuYWZTalhMc2Y2MDlzYk9oVVdkbFppN0FBdG1UOURMczR0L3dzNU5qbFdJK0lqOU1pemIrcm9xZDcvSnQvNGtmR2FOQ3FoVjgveDBSOGVrYmVuVzY4YzI3cDE1NjkrT0YxRlpaVjJPYTY5N3ZXZ2lHQTk5K2hkQ2dud3Rsa2U0T3VwbTI0WWFoTktEaDhjb1dXUDNDbGZMM2ViYlNORC9CVVo0cStaNDVMMTFFdXJsWkYxdE4xekpRd00wMk0vbWk0M0YyZGoyZFMwUlBsNWUyakxyc05hZk44MFk3bXZsN3RtVDA2VnU1dUxscTFZWTNPY3dWRWhXdjZMdVFydzlUU1dPVHM1S25WSWxGS0hST21kTHpQMWwzZSs2dnJGQUdBS1Fra0FBQUFBdUVxa0prVFo1VGhlSHE1Mk9jNGxkMDRacGFvTE5jclljMVFoZ1Q0YUZqdEFrdVR1NnFLZjMzT1RGdjkrbFYzUDE1NkpJeE5VVm5sQk8vZWZVSGl3WDYrY3c5dlR6WlN1NFZGaEFZb0tDN0RMc2V4eHJ6M2RYZlhzbzNOc0FzbERKL04xOGt5eGd2eTlOQ0krMGxnZTZPdXAzeXlhSTUrTDRXMXRYYjB5czArb29iRlJvNFlPbEtlN2k5eGNuZlhrd3R2MGs2ZFc2blRoK1RibnUzdmFhSjA0VTZUanA4OXAzSWc0dVY0TXUwY25EbFRxa0NqbDVwZm9XRjZoeGcwZlpBVGgwOUlTOWVkVkcxUmFVVzM4N21jV3pURUN5ZnlpTXUwN2RsckIvdDRhUGpoQ2t2U0RtOGNvTXp0SDIvWWVseVI5bnJGWGtqUXpQZG1vSmV2d3FYWnJCTkQ3Q0NVQkFBQUFBSmRWV2xHbGhVdi9wdnppTWtuU2t2a3pOR3ZDQ0VuU3lLSFJDdlQxVkZHcGZWcitkYVN5dWtZUFBmMmFVUVBzNTg0cEl4VWE0Q05KYW14cTB0SlgxbWo5OXYzRytwandRR1A2N3B2SEdJRmtkVTJ0SG43bURSM1BPeWRKQ3ZiMzFpdFB6SmVmdDRmY1hKMDFiL29OK3NNYlg3WTUzL0c4YzFxdzlIWFYxVGRvYWxxaWZyMWdsckh1ekxsU1BmVDBhN3BRVzZmcDQ1TDArRSsvTDBteVdCd1VIeDJxek93Y1NkS2NLYU9NRURWanoxRTk4WjhmcXI2aFVaTDB5L3R2MXV6SnFaS2tPNmFNTkVMSloxNzlUSkp0S0xsNjh4NmJ6d2tBTUEraEpBQUFBQUQwa1QrOXZjSHVyUm9sMmJYcnRpU3QzcHhsRXdhdSttS0hFVXBLMHFESTRGNFBKZGR1M2RmcmdlUXJIMnhSOE1Wd3p0N21UQmxwVEwvMC9oYnRPNVpubCtQYTQxNlBUeDFzVEgrVmVkQW1rSlNrbk5ORnh2UzQ0WEhHOU9jWis0eEFVcElLUzhyMVdjWmUzVHNqVFpJMFp0akFkcyszZHVzKzFkVTNTSksyZm1mYnhmdXpiL1lhMzQ3TTJIUEVacDJ2VmRmNjhTUGpqV2wzVjJjdG1UL0RtSThJOFRlbUV5KzI2Z1Z3OVNHVUJBQUFBSUErWXUvd3NMZms1aGZiek9jVjJIWjM5ZmJvbmU4d1dqdG13bmNyMy94OGU2OGRlMUJFa05FOWY5K3hQTzArYUovdmg5cERkRmhMUzhnOVY2Z3JMS2dsdEczditUMTV0dVZaQ2VrZzRMVU9zQ3VyYTIzV0ZaU1VHOU1WVlRVMjZ4d2RXN3JXUjRlMUJJOGpoMFozV0srdnAzdUg2d0QwcmQ3L1dBWUFBQUFBNEpyVzFOUmtNKy9xWXR1K3BhYTJ2dGRycUszci9YUDBWOWIzczZHeDhiTGJXbjl6czdIVmN5RkpGZ2NIWS9wU2E4ZzIydG12VSt1c09EazZkbW83aThYaHloc0I2Qk8wbEFRQUFBQUFYSmIxNk1aUzg2akgxczZjSzczcy92VU5qWEs2Mk1yTnExV3J5dGJIaHZtS1NpdU1iMG9PR3hTdVQ3WmtkYmh0UVhHWjBUMDZaa0JnbS9XeEVVSEdkRzhPSUZOY1ZtblUvTUpiNi9YK2htKzdkUnlMQ1FNYkFXZ2ZieDhBQUFBQTRMSnVtNWdpVC9mbWIxODZXaXlhZitzNFkxMXhhYVZ5enB6cmFGZGptMHNtang1aXRLYnpjSFBScmVOSGRMUWJUTEl6KzRReFBXTmNrc1lNaTdGWlB5Z2kySmpldmkvSG1MNGxQVmxoZ2I3R2ZHaWdqNmJmbUdUTVoyVFpmaS9TbnF5N21kOCtLVVcrWG0yN2FTZkZoYmU3NzZVQmNTUXBMaks0M1cwQTlENWFTZ0lBQUFBQUxpc3l4Rit2UC8xVDdUbVVxL2pvVUVXSEJSanIzdHZ3clJvYkw5L2xOdXZ3S1UwYm15aEpTa21JMUlvbmY2emplZWMwSWo1U3dmN2V2Vm83cnV5dHRkdDE4NDNENU96a0tDZEhpMzYzK0c3dFBacW5zMFdsQ2cveTA3QkI0WnE4Y0xtazVrR09acVlueWQzVlJUNWU3bHI1MUFQS3pENmhwcVltalU2TWthZTdpeVNwcEx4Szc2M3ZYdXZGem5oMzNVNU5HenRNRm91RFlzT0R0T3JaaGNvNm5LZlNpbXA1dWJzcVBqcEUzaDV1bXJIbytUYjc1aFdVYU9ERlZwNXpwNDFXWklpL3ZEM2R0T2k1TjN1dFhnQnQwVklTQUFBQUFIQlpKODhXSzhqUFMxUFRFbTBDeVQySFRtblZGenV1dVArYm4yK3orYjdnb0loZ1RVMUxsSiszaHo3ZXRLZFhha2JublR4YnJLVXIxaGozeU1GQkdqNDRRamVQSGFha3VIQlpmU1pTWjg2VjZzbS9mcXpxbXVZQmF0eGRYVFJoWkx3bWprb3dBc25TaW1vOS9wY1BkTDY4cXRkcVBuUXlYOCsvdWM0SXhOMWRYVFEyT1ZiVGJ4eW05SlM0eTRiZHF6ZTNQSE1XQndlbHA4UnArT0NJWHFzVlFQdG9LUWtBQUFBQXVLei8rWFNyQW4yOU5IdHlpZ0o5dlhUdWZJVysySnF0Tno3ZDJ2RmdKbGFPbmlyVVAvMStsUjY2YzRLR3hvVEp3Y0ZCZTQvazZhWDNOeXM2TEVDM1Qwb3g0VmZnY2pabUh0VHh2SE82ZDJhYVJnOGRxRUEvVDlYVk4raDA0WGw5dmZ1SXpiYmI5aDdYQTArdTFEM1R4eWd0T1ZZaC90NXFVdk0zSkxkbUhkT3FMek5WVWxiWi9vbnM2S05OdTNVZzU0em1UaHVqMUlRb0JmaDZxcW1wU1lVbDVkcDM3TFRXZlAxZHUvdjlmZjFPT1RwYU5IdFNxa0lEZlZSWDM2RERKL043dlY0QXRod21QdlRiemcxdGhXdmVwcGVYMk15dlhKMmhWei8rcG8rcUFRRDBGNmxEb3ZUQ3IrWkprbllmeXRVdmxyL2R4eFVCQUdDK0Y1Yk1VMnBDbENUcEY3OTdXN3V0dm9rSUFQMFIzYmNCQUFBQUFBQUFtSXBRRWdBQUFBQUFBSUNwQ0NVQkFBQUFBQUFBbUlwUUVnQUFBQUFBQUlDcENDVUJBQUFBQUFBQW1JcFFFZ0FBQUFBQUFJQ3BDQ1VCQUFBQUFBQUFtSXBRRWdBQUFBQUFBSUNwQ0NVQkFBQUFBQUFBbUlwUUVnQUFBQUFBQUlDcENDVUJBQUFBQUFBQW1JcFFFZ0FBQUFBQUFJQ3BDQ1VCQUFBQUFBQUFtSXBRRWdBQUFBQUFBSUNwQ0NVQkFBQUFBQUFBbUlwUUVnQUFBQUFBQUlDcENDVUJBQUFBQUFBQW1JcFFFZ0FBQUFBQUFJQ3BDQ1VCQUFBQUFBQUFtSXBRRWdBQUFBQUFBSUNwQ0NVQkFBQUFBQUFBbUlwUUVnQUFBQUFBQUlDcENDVUJBQUFBQUFBQW1JcFFFZ0FBQUFBQUFJQ3BDQ1VCQUFBQUFBQUFtSXBRRWdBQUFBQUFBSUNwQ0NVQkFBQUFBQUFBbUlwUUVnQUFBQUFBQUlDcENDVUJBQUFBQUFBQW1JcFFFZ0FBQUFBQUFJQ3BDQ1VCQUFBQUFBQUFtSXBRRWdBQUFBQUFBSUNwQ0NVQkFBQUFBQUFBbUlwUUVnQUFBQUFBQUlDcENDVUJBQUFBQUFBQW1JcFFFZ0FBQUFBQUFJQ3BDQ1VCQUFBQUFBQUFtSXBRRWdBQUFBQUFBSUNwQ0NVQkFBQUFBQUFBbUlwUUVnQUFBQUFBQUlDcENDVUJBQUFBQUFBQW1JcFFFZ0FBQUFBQUFJQ3BDQ1VCQUFBQUFBQUFtSXBRRWdBQUFBQUFBSUNwQ0NVQkFBQUFBQUFBbUlwUUVnQUFBQUFBQUlDcENDVUJBQUFBQUFBQW1JcFFFZ0FBQUFBQUFJQ3BDQ1VCQUFBQUFBQUFtSXBRRWdBQUFBQUFBSUNwQ0NVQkFBQUFBQUFBbUlwUUVnQUFBQUFBQUlDcENDVUJBQUFBQUFBQW1JcFFFZ0FBQUFBQUFJQ3BDQ1VCQUFBQUFBQUFtSXBRRWdBQUFBQUFBSUNwQ0NVQkFBQUFBQUFBbUlwUUVnQUFBQUFBQUlDcENDVUJBQUFBQUFBQW1JcFFFZ0FBQUFBQUFJQ3BDQ1VCQUFBQUFBQUFtSXBRRWdBQUFBQUFBSUNwQ0NVQkFBQUFBQUFBbUlwUUVnQUFBQUFBQUlDcENDVUJBQUFBQUVDZm1qMDVWV3Yvc2xqTEY4K1Z4ZUxRMStWYzliaGV1QjRRU2dJQUFBQUFnRjduNXVLczlCRnhHaFFSM0diZGc3UEh5ODNGV1dsSnNScVRHR04rY1ZjaHJoZXVkMDU5WFFBQUFBQUFBTGkrTFY4OFY2a0pVWEp4ZHRLeUZXdDBMSy9RWm4xVFU1TXgzZERZYUhaNVZ4MnVGL29EV2tvQ0FBQUFBSUJlbFpZVUt4Zm5qdHRGdmZMaDE3cFFXNmQvWkIzVHJnTW5UYXpzNnNUMVFuOUFTMGtBQUFBQUFOQ25WbS9lbzlXYjkvUjFHZGNNcmhldUI0U1NBQUFBQUFEMGMzN2VIcHFabnFUUmlRTTFPREpFUGw3dXFxcXUwZjZjczNwcjdmWjJXK1BGUlFicjNwbHBTazJJVW9DdnArcnFHblF5djFqdnIvOVduMlhzbFNSdGVubEptLzBlZi9CV1BmN2dyWktrU1F1V3Q5bHUyWW8xK21KcnRzMCthY214dXYrV3NSb3lNRlNOalUzYXNTOUhmMXExUWU4dGY3akQvYnI2bTFyWGNEaTNRQS9QbmF5VWhFZzFOamJwSDFsSDlmeWI2MVJXZVVGVHhnelIvYmZjcU5pSUlGVlcxMmhqNWtHOStPNUdYYWl0NjlGMXRkZjE4dmYyME54cG81V2VFcWNCUWI1eXRGaFVVRkt1ek93Y3ZiMTJoODZjSzczc2J6K1NXNmdGY3lZb0pUNUt6azRXSFQxVnFCVWZmYTBkKzNMYTFBZDBGNkVrQUFBQUFBQW1ldUZYODdUN1VLNWRqdldudHpmb1NHNUJqNCt6N0pFN2xCd1hZYlBNeDh0ZFk1TmpsWllVcTZVclB0RzZiZnVOZFduSnNmck5JM2ZLMmNuUldPYm9hbEZDZEtqU2ttT05VTkllYnArVW9zZCtPTjFtMmVReFF6UW9zdTBBTU5hNitwdXNKUXdNMDJNL21pNDNGMmRqMmRTMFJQbDVlMmpMcnNOYWZOODBZN212bDd0bVQwNlZ1NXVMbHExWVk3Y2F1bXY0NEFndGUrUk8rWHE1Mnl5UERQRlhaSWkvWm81TDFsTXZyVlpHMXRGMjk0K1BEdFZqUDV3dU45ZVczNTRZTzBEUFBYcVhGajMzbHJLUG5iWnJ2ZWkvQ0NVQkFBQUFBREJaYWtLVVhZN2o1ZUZxbCtOWUxCWTFOVWxIVHhVb043OUVUbzRXM1pBVUl6Y1haems0U0l0K01FVWJNdytxdnFGNVVKV2YzVDNaQ0NScjYrcTFmVitPNnVzYkZCOGRZblBjenkrR2t6UFRrNDFsV1lkUDZYVGgrVTdWRlJuaXIwZm5UVFhtcXk3VWF2dSs0d29MOU5YUW1EQzcvaVpyZDA4YnJSTm5pblQ4OURtTkd4RW4xNHZmZHh5ZE9GQ3BRNktVbTEraVkzbUZHamQ4a1BIdHgybHBpZnJ6cWcwcXJhanVkZzA5dlY2QnZwNzZ6YUk1OHZGMGs5Ujhiekt6VDZpaHNWR2poZzZVcDd1TDNGeWQ5ZVRDMi9TVHAxYTJlOXk3cDQzUitZb3FmWk4xVkhFUndZb0pENVFrT1Zvc3VtZjZHRDM1MTQ4N1ZRdHdKWVNTQUFBQUFBRDBjeHUyNzlmVEw2MjI2ZGFibWhDbEY1Yk1reVQ1KzNncUlUcFUyY2ZQU0pLaVFnT003VjcrWUl2ZStUTFRtQThOOERHbW4zbjFNMG0ySWR2cXpYdmFkRGZ1eUIxVFJocmhaM1ZOclJZdWZWMjUrU1dTcENYeloyaldoQkYyKzAzV2p1ZWQwNEtscjZ1dXZrRlQweEwxNndXempIVm56cFhxb2FkZjA0WGFPazBmbDZUSGYvcDlTWkxGNHFENDZGQmxadWQwdTRhZVhxKzdieDVqQkpMVk5iVjYrSmszZER6dm5DUXAyTjlicnp3eFgzN2VIbkp6ZGRhODZUZm9EMjk4MmVZWUJjVmxXckQwZFpWV1ZNdlJZdEdMLzNxL0VRQzNidlVKOUFTaEpBQUFBQUFBdmV4UGIyK3dXNnRHYS9ib3VpMUo3NjdiS1VseWMzVldWS2kvd29QOEZCbnFiN05OU0lDUEVaNmRMU3BWWkVqeitsdkhqOUQrNDJmMDNaRThTVkorY1psZGFwS2tVVU9qamVrdnRtWWJnYVFrdmZaSnhtVkR5YTcrSm10cnQrNVRYWDJESkducmQ3YmRuRC83WnEveDdjaU1QVWRzMXZsZURBVHRVVU4zakJzZVoweC9uckhQQ0NRbHFiQ2tYSjlsN05XOU05SWtTV09HRFd6M0dCOXQybTIwOW14b2JOU0dIUWVNVU5MZng4TXVkUUlTb1NRQUFBQUFBTDNPWHVGaGIwa2ZFYWNmelJxbm9URmhzamc0dEx1TmkzUEw5eU5mZm4rTGZyMXdsaHd0RnNXRUIrclAvM0tmY3ZOTDlPNjZUSzNldEVlTlRVMTJxU3M4Mk5lWWJuME5DNHJMTDd0dlYzK1R0YUxTU21PNnNyclc5cndsTGVldHFLcXhXZWZvYUxGYkRkMFJGdFRTU3JXOVorN2syV0pqT3NTcVJhdTF3aExiNjFwU1htVk1PMW9zclRjSHVvMVFFZ0FBQUFDQWZzeTZlM0pqVTVPKzNuMUVCM0xPNkhSaHFVMjNaV3NiZHg1VTNySVMvWGhXdXRKVDR1Um9zU2dxMUYrL3ZQOW0zVEFzUnYvKzRvZDJxZTNTOXhvbHFhNnV3V2JkNVFLeTd2d21HNWNMVlRzWnVQYTRobTZ3dmlidEJjUFd3ZWlsbHFCWFpLZUFHV2lOVUJJQUFBQUFnSDVzL3EzampPazNQdDJtVno3Y0lrbnlkSGU1N0g2SFR4Ym8zMS84VVA0K252ckpiZW1hUFRsVmtqUmhaTHlHeG9UcFFNN1pkdmV6ZEtHMVhYbmxCZmw1TjNjWmpnb0xzRmwzYVFDVzluVDNOOW1Udldyb3l2VXFLQzVUeE1WdTlURUQybDZmMklnZ1k3cXpnK2NBdllWMnR3QUFBQUFBOUdQVzN6aXNyYXMzcHVkT0hkM2hQaE5HeHV0U283dVNza3F0L0NURFpuMVlvSy9OdlBVSTEzR1J3WjJ1N2RDSmZHUDYrOTlMVm9DdnA2VG1GbjhQM0piZTRYN2QrVTMyMXBNYXVudTl0dS9MTWFadlNVKzJ1UStoZ1Q2YWZtT1NNWitSWmZ1dFRNQnN0SlFFQUFBQUFLQWZPMTllcFNBL0wwblNqMjlMMTVDWU1IbDV1Q29sUHFyRGZaYis3QTZkTzEraDdHT25WZC9RcU9HRGJVZGxQbjc2bk0xOFhrR0pCbDVzdVRkMzJtaEZodmpMMjlOTmk1NTc4N0sxZlo2eFYybkpzWkthUjZwKzlja0h0UFBBU1EwS0Q3SnA5V2VQMzJSdlBhbWh1OWRyMVJjN05ETTlTZTZ1THZMeGN0ZktweDVRWnZZSk5UVTFhWFJpak5GS3M2UzhTdSt0LzdhSHZ4RG9HVnBLQWdBQUFBRFFqMzI0Y1pjeDdlUm8wZmpVd1VwTmlOSUhYMTArdEFyeTg5TEVVUW02NllhaEN2YjNOcGIvZmYxT25UaFRaTFB0NnMxN2pHbUxnNFBTVStMYUJKbnRXYi9qZ0w2eEd1SGF6OXREVTI4WXF0aUlJSnRqU3JiZlNPenViN0tubnRUUTNldDE1bHlwbnZ6cng2cXVhUjZjeDkzVlJSTkd4bXZpcUFRamtDeXRxTmJqZi9sQTU2MEdzQUg2QWkwbEFRQUFBQURveC83bjA2MnFyMi9VN1pOU0ZCcm9vNkx6bGZwNDgyNjk4ZWsyemJscFZMdjd2TDdtSHhxYlBFZ0R3d0xrNHV5a3NzcHFIVHFScjArMlpHblR0NGZhYlAvMzlUdmw2R2pSN0VtcENnMzBVVjE5Z3c2ZnpHL255RzA5K2RlUGRkOHRZelZ6WEpKQ0EzMTA3bnlGMW16SjB2c2JkdW0yaVNuR2RtV1ZGM3IwbSt5dEp6WDA1SHB0MjN0Y0R6eTVVdmRNSDZPMDVGaUYrSHVyU2MzZmtOeWFkVXlydnN4VVNWbmxGWThEOURhSGlRLzlsbUdVK29sTkx5K3htVis1T2tPdmZ2eE5IMVVEQU9ndlVvZEU2WVZmelpNazdUNlVxMThzZjd1UEt3SUFBTmVEaWFNUzlCOFB6emJtWi8veUw3VCtBNjRoZE44R0FBQUFBQUJYclltakVtU3hPTmdzaXcwUDBxUHpiakxtZHgvS0paQUVyakYwM3dZQUFBQUFBRmV0LzNoNHRzNlhWMm4vOGJPcXFMNmdFSDhmRFI4Y1lRU1Y5UTJOK3EvM052ZHhsUUM2aWxBU0FBQUFBQUJjMWZ5OFBUUnV4S0EyeXkvVTF1bVpWejlUOXJIVGZWQVZnSjRnbEFRQUFBQUFBRmV0MTFabjZNWVJjWW9LOVplYnE3T3FMOVFxci9DOGR1ekwwUWRmN1ZKaFNYbGZsd2lnR3dnbEFRQUFBQURBVmV1L1AvNUcvODBncmNCMWg0RnVBQUFBQUFBQUFKaUtVQklBQUFBQUFBQ0FxUWdsQVFBQUFBQUFBSmlLVUJJQUFBQUFBQUNBcVFnbEFRQUFBQUFBQUppS1VCSUFBQUFBQUFDQXFRZ2xBUUFBQUFBQUFKaUtVQklBQUFBQUFBQ0FxUWdsQVFBQUFBQUFBSmlLVUJJQUFBQUFBQUNBcVFnbEFRQUFBQUFBQUppS1VCSUFBQUFBQUFDQXFRZ2xBUUFBQUFBQUFKaUtVQklBQUFBQUFBQ0FxUWdsQVFBQUFBQUFBSmlLVUJJQUFBQUFBQUNBcVFnbEFRQUFBQUFBQUppS1VCSUFBQUFBQUFDQXFRZ2xBUUFBQUFBQUFKaUtVQklBQUFBQUFBQ0FxUWdsQVFBQUFBQUFBSmlLVUJJQUFBQUFBQUNBcVFnbEFRQUFBQUFBQUppS1VCSUFBQUFBQUFDQXFRZ2xBUUFBQUFBQUFKaUtVQklBQUFBQUFBQ0FxUWdsQVFBQUFBQUFBSmlLVUJJQUFBQUFBQUNBcVFnbEFRQUFBQUFBQUppS1VCSUFBQUFBQUFDQXFRZ2xBUUFBQUFBQUFKaUtVQklBQUFBQUFBQ0FxUWdsQVFBQUFBQUFBSmlLVUJJQUFBQUFBQUNBcVFnbEFRQUFBQUFBQUppS1VCSUFBQUFBQUFDQXFRZ2xBUUFBQUFBQUFKaUtVQklBQUFBQUFBQ0FxUWdsQVFBQUFBQUFBSmlLVUJJQUFBQUFBQUNBcVFnbEFRQUFBQUFBQUppS1VCSUFBQUFBQUFDQXFRZ2xBUUFBQUFBQUFKaUtVQklBQUFBQUFBQ0FxUWdsQVFBQUFBQUFBSmlLVUJJQUFBQUFBQUNBcVFnbEFRQUFBQUFBQUppS1VCSUFBQUFBQUFDQXFRZ2xBUUFBQUFBQUFKaUtVQklBQUFBQUFBQ0FxUWdsQVFBQUFBQUFBSmlLVUJJQUFBQUFBQUNBcVFnbEFRQUFBQUFBQUppS1VCSUFBQUFBQUFDQXFRZ2xBUUFBQUFBQUFKaUtVQklBQUFBQUFBQ0FxUWdsQVFBQUFBQUFBSmlLVUJJQUFBQUFBQUNBcVFnbEFRQUFBQUFBQUpqS3FhOExBQUFBdUJadGVubUpNYjFzeFJwOXNUVzdENnU1dHN5ZW5LcWYzVDFaV1lkUDZWLysrSjRhRzV2NnRCN3VaWXVyN2Q0QUFJRHJGNkVrQUFDQWxhaFFmOTA2WVlSR0RZbFdaS2kvM04xY1ZGL2ZvSkx5S3VXY0x0TGJhN2ZyMndNbis3ck1xNTZiaTdOR0RZM1cyYUl5SGNzcnRGbjM0T3p4Y25OeFZscFNyTVlreG1qN3Z1TjlWR1gveEwwQkFBQlhBMEpKQUFBQVNjNU9qbnA0N21UZE9XV2tMQllIbTNVdXprNEtEZkJSYUlDUDloOC9ReWg1QmNzWHoxVnFRcFJjbkoyMGJNV2FOc0ZYVTFOTDY3dUd4a2F6eSt2WHVEY0FBT0Jxd1RjbEFRQkF2K2ZpN0tUZi9tS3U3cG82eWdnazYrb2J0UHRRcnRadDI2L04zeDVTenVtaVBxN3kycEdXRkNzWDU0Ny83ZnVWRDcvV2hkbzYvU1BybUhZUjhKcUtld01BQUs0V3RKUUVBQUQ5M3FKN3BtalUwR2hqL3FPTnUvWEtoMXRVVm5uQlpydndZRDhGK0hqYS9meU9Ga3UvYXBXMmV2TWVyZDY4cDYvTHVHcDA1djZiOVl4d2J3QUFnRmtJSlFFQVFMOFdGeG1zMnllbUd2TnZmcjVOLy9YZTVuYTNQVjE0WHFjTHozZDRuSVZ6SmlvbElWSU9EZzQ2ZkRKZnIzejR0WFlmekRXMmFUMmdTb0N2cCtiTlNKTy90NGNtTFZodWN6eC9idy9OblRaYTZTbHhHaERrSzBlTFJRVWw1Y3JNenRIYmEzZm96TGxTbSsxYkgvdHdib0Vlbmp0WktRbVJhbXhzMGoreWp1cjVOOWVwclBLQ3Bvd1pvdnR2dVZHeEVVR3FySzdSeHN5RGV2SGRqYnBRVzJkelREOXZEODFNVDlMb3hJRWFIQmtpSHk5M1ZWWFhhSC9PV2IyMWRudWJsblRXTlZ6eStJTzM2dkVIYjVVazR6ZGVhV0FaVDNkWDNYWFRLSTBmR2Erb1VIKzV1amlwdEx4YXV3L2w2cW1YVnJkNy9YdFNkMnREWThLMGNNNUVKY1dGcTdHeFNkOGR5ZE5MNzIvV2tkeUNOdHY2ZXJucjNwbHBHcDhhcjdCQUg5WFUxdXRJYm9FKytHcVhOdTQ4Mk9IMTZlaitkL1laNmF0NzA5UG44a2h1b1JiTW1hQ1UrQ2c1TzFsMDlGU2hWbnowdFhic3kybFRId0FBdUw0UlNnSUFBTk9rSmtUcGhTWHo3SGE4UDcyOW9kMmdxQ3RtVFJnaGg0dWZrQ3dvTHRkL2YvUk5sNDh4SkNaTWovMXd1dHhjblkxbHd3ZEg2dmYvOUFQOTdOazNkRERuYkp0OXhvK00xNlJSQ2UwZWIvamdDQzE3NUU3NWVybmJMSThNOFZka2lMOW1qa3ZXVXkrdFZrYlcwWGIzVHhnWXBzZCtORjF1TGkzMVRFMUxsSiszaDdic09xekY5MDB6bHZ0NnVXdjI1RlM1dTdsbzJZbzFOc2RaOXNnZFNvNkxzRm5tNCtXdXNjbXhTa3VLMWRJVm4yamR0djBkWEpYdUdSUVJyT2NldlVzaEFkNDJ5d044UFhYVERVTTdGVXIycE83RTJBRmFNbitHVFJmbnNjbXhHaEVmb1VlZWZWTkhUN1Y4ZzNGd1ZJaVcvMkt1QW54YldzODZPemtxZFVpVVVvZEU2WjB2TS9XWGQ3NXE5enlYdS8rZDJhWXY3azFQbjh2NDZOQTI3MGxpN0FBOTkraGRXdlRjVzhvK2R0cXU5UUlBZ0tzYm9TUUFBREJWYWtLVTNZN2w1ZUhhNDJPTUhOTFNiWHZUdDRkVVY5L1E1V1BNblRwYTU4dXJsSkYxVkFNSEJDb3VNbGlTNU9SbzBYMHowdlRrZjMzY1pwK0pJeE5VVm5sQk8vZWZVSGl3bjdFODBOZFR2MWswUno2ZWJwS2sycnA2WldhZlVFTmpvMFlOSFNoUGR4ZTV1VHJyeVlXMzZTZFByV3kzNWViZDAwYnJ4SmtpSFQ5OVR1Tkd4TW4xWXNBMk9uR2dVb2RFS1RlL1JNZnlDalZ1K0NBamZKdVdscWcvcjlxZzBvcHE0emdXaTBWTlRkTFJVd1hLelMrUms2TkZOeVRGeU0zRldRNE8wcUlmVE5IR3pJT3FiMmp1VnZ4NXhsNUowc3owWk9NWVdZZFBkZGk2dERWUGQxYzkrK2djbTBEeTBNbDhuVHhUckNCL0w0MklqK3pVY2JwYXQ3VTdwNHhTMVlVYVpldzVxcEJBSHcyTEhTQkpjbmQxMGMvdnVVbUxmNzlLVXZPejk4eWlPVVlnbVY5VXBuM0hUaXZZMzF2REJ6ZUhoVCs0ZVl3eXMzTzBiVy9iRWF3N3V2K2QzY2JzZTJPZjUzS016bGRVNlp1c280cUxDRlpNZUtDazVxN3A5MHdmb3lmLzJ2WTlBUUFBMXk5Q1NRQUEwSzhOQ1BZMXBrK2U3ZDVnTnZsRlpWcXc5SFdWVmxUTDR1Q2dQLzd6UEEwZjNCeWdKUStPYUhlZnl1b2FQZlQwYThvdkxyTlpmdmZOWTR6Z3A3cW1WZzgvODRhTzU1MlRKQVg3ZSt1VkorYkx6OXREYnE3T21qZjlCdjNoalMvYkhQdDQzamt0V1BxNjZ1b2JORFV0VWI5ZU1NdFlkK1pjcVI1NitqVmRxSzNUOUhGSmV2eW4zNWNrV1N3T2lvOE9WV1oyanJIdGh1Mzc5ZlJMcTIyNjVGcTNkdlgzOFZSQ2RLaXlqNStSSkQzejZtZVNiSU92MVp2M3RPa0MzSkU3cDR4VWFJQ1BKS214cVVsTFgxbWo5ZHRiV3Z0ZENyR3VwS3QxV3l1dHFOTENwWDh6N3N1UytUTTBhOElJU2RMSW9kRUs5UFZVVVdtbDVrd1paWVNuR1h1TzZvbi8vTkFJQUg5NS84MmFQYm41a3dCM1RCblpiaWpaMGYzdjdEWm0zeHQ3UEpjRnhTM3ZpYVBGb2hmLzlYNE5qUW1UcERhdFBnRUF3UFdQVUJJQUFQU3FJN2tGK3NYdjN1NjFZL2VVZFRmZGhuWmF6blhHUjV0Mkd5ME1HNXVhOUZYbVFTT1U5UGZ4YUhlZnRWdjN0UnMyalJzZVoweC9uckhQQ0g0a3FiQ2tYSjlsN05XOU05SWtTV09HRGV6dzJKZGFmRzc5enJZcjdXZmY3RFcrSFpteDU0ak5PdCtMb2RNbDc2N2JLVWx5YzNWV1ZLaS93b1A4RkJucWI3Tk5TSUJQdStGZWQ0eFBIV3hNZjVWNTBDYVFsTlRwRWRCN1V2ZnF6VmsyOTJYVkZ6dU1VRktTQmtVR3E2aTBVdU5IeGh2TDNGMmR0V1QrREdNK0lxVGxYSWtYVzFxMjF0SDk3K3cyWnQ4YmV6eVgxdTlKUTJPak51dzRZSVNTSGIwbkFBRGcra1VvQ1FBQWVsVkZWWTNOWUM5WG00cXFHcU1GMklDZzlydlJYa2xoU2JuTmZMblZxTjJPRmt1Nyt4eXoramFodGJBZ0gyTzZ2ZEQxNU5saVl6b2t3S2ZOZWtrcUtxMDBwaXVyYTIzV0ZWalZXbEZWWTdQTzBkRzIxdlFSY2ZyUnJIRWFHaE1teTZVUGI3Ymk0dXpZN3ZMdWlBNXJhUW01cHdmUFRFL3F6czB2dHBuUEs3RHRodXp0NFhheDFwWUFjS1RWeU8ydCtYcTZ0N3U4by92ZjJXM012amYyZUM1YnZ5Y2w1VlhHZEVmdkNRQUF1SDRSU2dJQWdIN3RlTjQ1cFNRMHQyb2NuenBZS3o3YW9xYW0zajl2YlYxOXU4dXR3NW5HZGdxeERxQTYvUDdsNVg1QUozK2NkYmZ2eHFZNDY1R2tBQUFnQUVsRVFWUW1mYjM3aUE3a25OSHB3bEtiN3VEMjVPcGkxV3Exc1h1dFZudGFkMU9yNjJOZGt5VFYxRGJmTnlmSHpnVitGa3Y3Z1dGSDk3OHoyL1RGdmJITGM5bWFHUzhhQUFDNGFoRktBZ0NBZm0zTHJrTkdLQmtiRWFUYko2WHFvNDI3KzZ5ZWd1SXlvL3R2eklDMjMxQ01qUWd5cGpzN1NFbDN6TDkxbkRIOXhxZmI5TXFIV3lSSm51NHVYVHFPcFFzdDRJcEtLNHh2U2c0YkZLNVB0bVIxNlZ4U3ordTJIa2xiYWg1aDI5cWxiemdXbDFVYXRiN3cxbnE5ditIYkx0ZmFYWDF4YjY2VzV4SUFBRncvNkNjQkFBRDZ0VFZmZjJmVDNYbnh2ZE4wMzh5eGNuWnEyeEp1U0V5WWJraUs2ZFY2dHUvTE1hWnZTVTlXV0dETFFEeWhnVDZhZm1PU01aK1JaZnU5U0h1eS9qNmhkWXU5dVZOSFgzRmY2MUd0TDQxRTNoazdzMDhZMHpQR0pXbk1zQmliOVlNaXJueXNudFF0U2JkTlRKR25lL09vN280V2kwMEFXRnhhcVp3enpkOVN0TzVlZnZ1a0ZQbDZ0ZTJtblJRWDNxbHpkbFZmM0p1cjVia0VBQURYRDFwS0FnQ0FmcTNxUXEyZWZubTFmcmY0YmprN09jcGljZEQvdW11aTdyOWxyUFlkTzYyeXltcDV1cmxxY0ZTSVFnSzh0WEoxaG5aWUJUVDJ0dXFMSFpxWm5pUjNWeGY1ZUxscjVWTVBLRFA3aEpxYW1qUTZNY1pvRFZkU1hxWDMxdmRlNjd6ejVWVUs4dk9TSlAzNHRuUU5pUW1UbDRlclV1S2pycmh2WGtHSkJsNXNUVGQzMm1oRmh2akwyOU5OaTU1Nzg3TDd2YlYydTI2K2NaaWNuUnpsNUdqUjd4YmZyYjFIODNTMnFGVGhRWDRhTmloY2t4Y3U3N1c2SlNreXhGK3ZQLzFUN1RtVXEvam9VRVdIQlJqcjN0dndyUm9ibTdzY3Y3dHVwNmFOSFNhTHhVR3g0VUZhOWV4Q1pSM09VMmxGdGJ6Y1hSVWZIU0p2RHpmTldQUjhwODdiRlgxeGI2Nlc1eElBQUZ3L2FDa0pBQUQ2dmQwSGMvWFkvM3ZIWmlBT0x3OVhqVTJPMWMxamh5azlKVTRoQWQ2bTFITG1YS21lL092SHFxNXBIcURHM2RWRkUwYkdhK0tvQkNQNEthMm8xdU4vK1VEbnJRWUtzYmNQTis0eXBwMGNMUnFmT2xpcENWSDY0S3NyQjA2ck4rOHhwaTBPRGtwUGlkUHd3UkZYM08vazJXSXRYYkhHK0NhaGc0TTBmSENFYmg0N1RFbHg0ZXBnUEJlNzFYMnBoaUEvTDAxTlM3UUpKUGNjT3FWVlgrd3c1Zytkek5memI2NHpRa3AzVnhlTlRZN1Y5QnVibjVkZy85NTdYdnJpM2x3dHp5VUFBTGgrMEZJU0FBQkF6YUhURC85OWhXYU1TOUw0a1lNVkh4VWlYeThQTmFsSmxWVTFPbjJ1VlB1T250YUdIUWQ2dlpadGU0L3JnU2RYNnA3cFk1U1dIS3NRZjI4MXFmbGJmVnV6am1uVmw1a3FLYXU4NG5GNjRuOCszYXI2K2tiZFBpbEZvWUUrS2pwZnFZODM3OVlibjI3VG5KdEdYWGJmdjYvZktVZEhpMlpQU2xWb29JL3E2aHQwK0dSK3A4NjdNZk9nanVlZDA3MHowelI2NkVBRitubXFycjVCcHd2UDYrdmRSM3ExN2t2N0IvcDZhZmJrRkFYNmV1bmMrUXA5c1RWYmIzeTZ0YzBBTGg5dDJxMERPV2MwZDlvWXBTWkVLY0RYVTAxTlRTb3NLZGUrWTZlMTV1dnZPdldidTZxdjdzM1Y4RndDQUlEcmg4UEVoMzdMc0hmOXhLYVhsOWpNcjF5ZG9WYy8vcWFQcWdFQUFBQUFBRUIvUmZkdEFBQUFBQUFBQUtZaWxBUUFBQUFBQUFCZ0trSkpBQUFBQUFBQUFLWWlsQVFBQUFBQUFBQmdLa0pKQUFBQUFBQUFBS1lpbEFRQUFBQUFBQUJnS2tKSkFBQUFBQUFBQUtZaWxBUUFBQUFBQUFCZ0trSkpBQUFBQUFBQUFLWWlsQVFBQUFBQUFBQmdLa0pKQUFBQUFBQUFBS1lpbEFRQUFBQUFBQUJnS2tKSkFBQUFBQUFBQUtZaWxBUUFBQUFBQUFCZ0trSkpBQUFBQUFBQUFLWWlsQVFBQUFBQUFBQmdLa0pKQUFBQUFBQUFBS1lpbEFRQUFBQUFBQUJnS2tKSkFBQUFBQUFBQUtZaWxBUUFBQUFBQUFCZ0trSkpBQUFBQUFBQUFLWWlsQVFBQUFBQUFBQmdLa0pKQUFBQUFBQUFBS1lpbEFRQUFBQUFBQUJnS2tKSkFBQUFBQUFBQUtZaWxBUUFBQUFBQUFCZ0trSkpBQUFBQUFBQUFLWWlsQVFBQUFBQUFBQmdLa0pKQUFBQUFBQUFBS1lpbEFRQUFBQUFBQUJnS2tKSkFBQUFBQUFBQUtZaWxBUUFBQUFBQUFCZ0trSkpBQUFBQUFBQUFLWWlsQVFBQUFBQUFBQmdLa0pKQUFBQUFBQUFBS1lpbEFRQUFBQUFBQUJnS2tKSkFBQUFBQUFBQUtZaWxBUUFBQUFBQUFCZ0trSkpBQUFBQUFBQUFLWWlsQVFBQUFBQUFBQmdLa0pKQUFBQUFBQUFBS1lpbEFRQUFBQUFBQUJnS2tKSkFBQUFBQUFBQUtZaWxBUUFBQUFBQUFCZ0trSkpBQUFBQUFBQUFLWWlsQVFBQUFBQUFBQmdLa0pKQUFBQUFBQUFBS1lpbEFRQUFBQUFBQUJnS2tKSkFBQUFBQUFBQUtZaWxBUUFBQUFBQUFCZ0trSkpBQUFBQUFBQUFLWWlsQVFBQUFBQUFBQmdLa0pKQUFBQUFBQUFBS1lpbEFRQUFBQUFBQUJnS2tKSkFBQUFBQUFBQUtZaWxBUUFBQUFBQUFCZ0trSkpBQUFBQUFBQUFLWWlsQVFBQUFBQUFBQmdLa0pKQUFBQUFBQUFBS1lpbEFRQUFBQUFBQUJnS2tKSkFBQUFBQUFBQUtZaWxBUUFBQUFBQUFCZ0trSkpBQUFBQUFBQUFLWWlsQVFBQUFBQUFBQmdLa0pKQUFBQUFBQUFBS1lpbEFRQUFBQUFBQUJnS2tKSkFBQUFBQUFBQUtZaWxBUUFBQUFBQUFCZ0trSkpBQUFBQUFBQUFLWWlsQVFBQUFBQUFBQmdLa0pKQUFBQUFBQUFBS1lpbEFRQUFBQUFBQUJnS2tKSkFBQUFBQUFBQUtZaWxBUUFBQUFBQUFCZ0trSkpBQUFBQUFBQUFLWWlsQVFBQUFBQUFBQmdLa0pKQUFBQUFBQUFBS1p5bVBqUWI1djZ1b2p1K0xPN1ExK1hnSDVpVWZVMStZb0FBQUFBQUFCY3RXZ3BDUUFBQUFBQUFNQlVUbjFkQUFBQUFJQzJOcjI4eEpoZXRtS052dGlhM1lmVlhMdjYranIyOWZuUnQ2N24rMzgxL2JhcnFSWUFuVWNvQ1FBQUFPQ2E1dWJpckZGRG8zVzJxRXpIOGdyN3VwenJ6bzNEQittVzd5VXJNWGFBQW53ODVlRGdvUExLYXAwNFU2dzEzM3luTC82eHI2OUw3QlNlazY3am1nSG9UWVNTQUFBQUFLNVp5eGZQVldwQ2xGeWNuYlJzeFJxQ0V6dHljclRvOFFkdjFVMDNERzJ6enQvSFUvNCtucXF1cWJzbVFrbWVrNjdqbWdIb2JZU1NBQUFBQUs1WmFVbXhmVjNDZGV1K21XTnRBc21pMGtwbEh6dXR1dm9HRFFqeVZjTEEwRDZzcm10NFRycU9hd2FndHhGS0FnQUFBQURhdU9WN3ljYjB4cDBIOWZSTG42aWhzZEZZRnVEcnFkU0VxTDRvelRTT0Zvdk5id1lBMkEraEpBQUFBR0F5VDNkWDNYWFRLSTBmR2Erb1VIKzV1amlwdEx4YXV3L2w2cW1YVnJlN1QxeGtzQmJPbWFpVWhFZzVPRGpvOE1sOHZmTGgxOXA5TU5kbU96OXZEODFNVDlMb3hJRWFIQmtpSHk5M1ZWWFhhSC9PV2IyMWRydDJIVGhwczMzckFTS081Qlpxd1p3SlNvbVBrck9UUlVkUEZXckZSMTlyeDc2Y05qV2xKY2ZxL2x2R2FzakFVRFUyTm1uSHZoejlhZFVHdmJmOFladGp0aDUwd3RmTFhmZk9UTlA0MUhpRkJmcW9wclplUjNJTDlNRlh1N1J4NThGT1hVUHJ1aTk1L01GYjlmaUR0MHFTSmkxWTN1NStuYjJPOXFyelNycHlqdTdlcTdqSVlOMDdNMDJwQ1ZFSzhQVlVYVjJEVHVZWDYvMzEzK3F6akwyU3BGa1RSdWpuOTl5azNZZHk5YTkvZmwrTmpVMEtDZkF4anJIclFHNmJjSzY0dEZJYmRoem9zTDdUaGFWYWNPY0VKUTRhb1ByNlJtVWRQcVdYM3QvY2JqZmc3bHpyenJ4SG5YMU9XdGNlNE91cGVUUFM1Ty90WWZNc2RmWDk2cXJXZFJ6T0xkRERjeWNySlNGU2pZMU4ra2ZXVVQzLzVqcVZWVjdRbERGRGRQOHROeW8ySWtpVjFUWGFtSGxRTDc2N1VSZHE2OW9jdDd2UDJlV3VXV3RkZWJmOHZUMDBkOXBvcGFmRWFVQ1FyeHd0RmhXVWxDc3pPMGR2cjkyaE0rZEsyejNIbUdFeCt0SDNiOVNRbUZBMU5rcmZIamloNTk5YzEvRUZCWEJWSTVRRUFBREFkV053VkloK1B1K21Yam4ybjk3ZW9DTzVCVDArenFDSVlEMzM2RjBLQ2ZDMldSN2c2Nm1iYmhqYWJpZzVKQ1pNai8xd3V0eGNuWTFsd3dkSDZ2Zi85QVA5N05rM2RERG5yTEY4MlNOM0tEa3V3bVovSHk5M2pVMk9WVnBTckphdStFVHJ0dTF2dDdiNDZOQTI1MG1NSGFEbkhyMUxpNTU3UzluSFRodkxiNStVb3NkK09OMW0vOGxqaG1oUVpQQmxmLy9ncUJBdC84VmNCZmg2R3N1Y25SeVZPaVJLcVVPaTlNNlhtZnJMTzE5ZDloamQxWlhyYUVhZFBUbEhaKzlWV25Lc2Z2UEluWEoyY2pTMmMzUzFLQ0U2VkduSnNVWW91ZURPQ1hKemRkYU53d2RwZE9KQTdkaVhvNkx6RlFvTmJBNG03N3NsVFh1UDVuWDZIVWhKaU5JLy8zaW1jVjVYWjJuY2lFRWFFUitwUjU1N1E4Znp6dlhvT25UblBlcXM4U1BqTldsVVFydnJldkorZFZYQ3dEQTk5cVBwY25OcHVjZFQweExsNSsyaExic09hL0Y5MDR6bHZsN3VtajA1VmU1dUxscTJZbzNOY2N4NGxydnliZzBmSEtGbGo5d3BYeTkzbTJORWh2Z3JNc1JmTThjbDY2bVhWaXNqNjZqTitsdkhEOWVTK1RQbDROQ3liTUxJZUlVSCsvV29kZ0I5eDlMWEJRQUFBQUQyNHVYaHF0U0VxRjc1ejh2RHRjZjFlYnE3NnRsSDU5Z0VLWWRPNW12ZHR2M2FmU2hYalUxTjdlNDNkK3BvWGFpdDA0WWRCM1QwVkVzck15ZEhpKzZia1dhenJjVmlVVk9UZENTM1FGOWxIdFNXWFllTmxsTU9EdEtpSDB5UmsyUDcveHR3OTdReHFxNnQwL29kQjVSenVzaFk3bWl4Nko3cFk0ejV5QkIvUFRwdnFqRmZkYUZXRzNjZTFJR2NzNG9PQytqdzkzdDV1T3FaUlhPTWNDUy9xRXdiZGh6UWQwZnlqRzErY1BNWWpVMis4cmZzUHMvWXE4OHZCbXFYWkIwKzFlN3lTenA3SGUxWlowZDZlbzdPM3F1ZjNUM1pDQVpyNityMTllNGoycGg1VUhrRkpWZXNjYzNYV2NaMGFJQ1BYbjVpdnA1NGFKWUdSNFZjY2Q5WkUwYW90cTVlR3pNUDJ2d21UM2NYL2Z5ZWxuODQ2TTUxNk1wNzFKM25aT0xJQkpWVlh0QlhtUWQxOEVTK3picWV2RjlkZGZlMDBjb3ZLdFBHblFkVlUxZHZMQitkT0ZBL24zZVRjdk5MdE9uYlE2cTFXamN0TGRFbTdPdk85ZTNOZHl2UTExTy9XVFRIcUxHMnJsNFplNDVxeTY3RHFxeXVsU1M1dVRycnlZVzMyWVNONGNGK1duemZOQ09Rckt4dS9wdXovL2daeFYzaEgwSUFYTDFvS1FrQUFBQ1k1TTRwSXhWNnNVdHNZMU9UbHI2eVJ1dTN0N1NxaWdrUGJIZS8vS0l5TFZqNnVrb3JxbVZ4Y05BZi8zbWVoZytPbENRbEQ3WnR0YlZoKzM0OS9kSnFtKzZQcVFsUmVtSEpQRW5Ob3lZblJJY3ErL2laTnVjcEtHNDVqNlBGb2hmLzlYNE5qUWxyUG85VjY3QTdwb3cwZ3E3cW1sb3RYUHE2Y3ZPYlE2NGw4MmRvMW9RUjdmNk9PVk5HR1VGU3hwNmpldUkvUDFSOVEzT1g0Ri9lZjdObVQwNDFqcjl0Ny9GMmozSEpNNjkrSmttYW1kN3kzY1BWbS9lMDZTcHVyYlBYMFo1MWRxU241K2pzdllvS2JRbUpYLzVnaTk3NU10T1lEN1hxbnYzZkgzMmpSKzZab2owSGM3Vnovd2xKMGh1ZmJWTmliTGpHalJna1NiSTRPR2phMkVSTkc1dW9MYnNPNjgrcnZ0TFpvdmE3MlpaVlZPdWhwYThydjZoTWt2Uy81MDdTdlJmRHFWRkRCeXJBMTFQRnBaWGR1ZzVkZVkrNjg1eFVWdGZvb2FkZlUzNXhXWnQxUFhtL3V1cDQzamt0V1BxNjZ1b2JORFV0VWI5ZU1NdFlkK1pjcVI1NitqVmRxSzNUOUhGSmV2eW4zNWNrV1N3T2lvOE9WV1oyanFUdVBXZTkrVzdkZmZNWStYaTZTV3IrMi9Id015MnRab1A5dmZYS0UvUGw1KzBoTjFkbnpadCtnLzd3eHBlU211KzVpM056ZkZGMW9WWVAvY2RyT2wxNFhwTDBUL2RQMHgyVFIzYnQ0Z0s0S2hCS0FnQUE0THIxaTkrOWJiZGoyYVByOXZqVXdjYjBWNWtIYllJVVNUWXQzcXg5dEdtM1NpdXFKVFdITUY5bEhqVCtoOS9meDhObTIzZlg3WlRVM05vb0t0UmY0VUYraWd6MXQ5a21KTUNuM2RERStqd05qWTNhc09PQUVYUlpuMmZVMEdoaitvdXQyVVlnS1VtdmZaTFJZU2c1Zm1TOE1lM3U2cXdsODJjWTh4RWhMVFVteGc1b2QvK2U2dXgxTktQT25wNmpzL2ZxYkZHcElpOGU3OWJ4STdULytCbWpsWngxNlBiUnB0MzZhTk51bTNQVU56VHEzLzd5dnVaT0hhMGZmdjlHbXhaNEUwYkdhOVRRYUMxNTRlL2FkL1MwV3Z2azZ5d2prSlNranpidU5rSkpCNGZtN3c4V2wxWjI2enAwOXozcXJMVmI5N1ViU0VvOWU3KzZVMGRkZllNa2FldDN0bDJaUC90bXI5RkNNMlBQRVp0MXZoZERQOG04ZDY2ejc5YTQ0WEhHOU9jWisyeTY4UmVXbE91empMM0djekptMkVCam5mWDBsMXV6alVCU2t2NjJaaXVoSkhDTklwUUVBQURBZFduM29keDJCMWpvUzlGaExTMjQ5blNodHNLU2NwdjU4c29MeHJTanhiYXJhUHFJT1AxbzFqZ05qUW1UeGZyamExWmNuQjNiWGQ3NlBDWGxWZTJlSnp6WTE1aHVIZFlXRk5zZXcxcDBXRXNJTXRJcTJHek4xOU85dzNVOTBkbnJhRWFkUFQxSForL1Z5Kzl2MGE4WHpwS2p4YUtZOEVEOStWL3VVMjUraWQ1ZGw2blZtL1owK01tQVN4b2JtL1RPbDVuNmVOTWV6UmlYcEh0bnBtbEFVUFA5OTNSMzFaTUxidE85Ly9aeW0wRndUcHdwdHBsdkhmSjVlelFIWjkyNUR0MTlqenJyMkttMkEvRmMwcFAzcTZ1S1NpdU42VXRkbXk4cHNMci9GVlUxTnVzY0hjMTlscVhPdjF0aFFTMnRjOXY3aDU2VFoxdWVHK3VCbHNLRFdycHlIMjYxMzduekZkMm9HTURWZ0c5S0FnQUFBQ1p4ZFdscEU5QTZ4TEdIcVdtSmV1Ym5jelRzWXF1bnIzY2YwU3NmYnRIVEwzL1N2UU4yRUZoZDZrWXBTWFYxRFRicldvZWsxcHdjT3hmV1dDenRoejFtTWFOT3U1K2pnM3UxY2VkQi9hOWxmOU9XWFllTlp5NHExRisvdlA5bVBmM3c3TTRkVzlLRjJqcDl0R20zZnZURUNuMzJ6WGZHOHRCQUh3MXY5UWtCU1dwczlYeGJEOVlpU1RXMXpkOUI3TTUxNk8zM3lQb2JqZGJzL241ZHllVUM0eXVFeVpkY2JlK2M5ZCtIOWdKeDY2RDNVaXRSU1hLMkNucnI2MjMvNXRqckc1NEF6RWRMU1FBQUFNQWtSYVVWeHJmd2hnMEsxeWRic3E2d1I5Zk12M1djTWYzR3A5djB5b2RiSkRVUExtSlA1WlVYNU9mZDNDVXpxdFhBTmgxOUYxT1Npc3NxamQvL3dsdnI5ZjZHYisxYWwrVXlnV2hYOUhhZFpwM2prc01uQy9UdkwzNG9meDlQL2VTMmRPTTdnaE5HeG10b1RKZ09XSTJNYk0zSjBXSjhmL0NTdXZvRy9mSHREYnJsZThPTlphMC9JU0JKZ1g1ZU52T3RCOGU1OUUzRzdseUhucjVIM1gxT3pIcS83TWxlejVtOTNxMkM0aktqMjNqTWdMWi9LMklqZ294cDZ5N2FaWlVYNUgveGIwN3I3dkxXK3dDNHR2QlBDZ0FBQUlCSmRtYWZNS1puakV2U21HRXhOdXNIUmZSc0ZGbnIvMW0zYnUwMWQrcm9IaDIzdFVOV0l4Si8vM3ZKeHNpK0ZnY0hQWEJiZW9mN1dYZTF2WDFTaXMwM0NpOUppZ3Z2VWkzV29abTlSdUh0alRyNzRoeFNjL0I0cWZGWlNWbWxWbjZTWWJNK0xMQzVLL2FzQ1NPMDlzK0w5Y3pQNXhpdDFmN3ozMzZvMUlTb05zY2MxYW9iY0dGSjIrNnp0MDBZSVUvMzVoSHJIUzBXbTBDdnVMUlNPV2VhdnlYWW5ldlFuZmZJSHMrSldlK1hQZlhrT2V1TmQydjd2aHhqK3BiMFpPUDVrNXBiM1U2L01jbVl6OGhxK1k2bTlkK2NtZW5KeGorS05QL04rWjVkYWdOZ1BscEtBZ0FBQUNaNWErMTIzWHpqTURrN09jckowYUxmTGI1YmU0L202V3hScWNLRC9EUnNVTGdtTDF6ZTdlT2ZMNjlTME1VV2FqKytMVjFEWXNMazVlR3FsUGkyd1ZKUGZKNnhWMm5Kc1pLYVJ4dCs5Y2tIdFBQQVNRMEtEN3BzcTZWMzErM1V0TEhEWkxFNEtEWThTS3VlWGFpc3cza3FyYWlXbDd1cjRxTkQ1TzNocGhtTG51OTBMWGtGSlJwNHNjWFYzR21qRlJuaUwyOVBOeTE2N3MxdS83N2VxTE12emlGSlMzOTJoODZkcjFEMnNkT3FiMmhzMDlYNitPbm1jSERCblJQazV1cXM5QkZ4R3BVNFVKblpPVXFJRHRVTFMrWXB2N2hNaDA4V3FPcENyUVlFK1NnNUx0TFkvM1RoZVdVZmJ6dlFUVVNJdjE1LytxZmFjeWhYOGRHaGlyWnFVZnZlaG0vVjJOalU3ZXZRbmZmSUhzK0pXZStYUGZYa09ldU5kMnZWRnpzME16MUo3cTR1OHZGeTE4cW5IbEJtOWdrMU5UVnBkR0tNMGVxMHBMeEs3NjF2YWRYNWVjWmVqYjM0TnlmSXowc3JuL3FKZGgwNHFkZ3IvTTBCY0hXanBTUUFBQUJna3BObmk3VjB4ZjluNzg3am82NFAvSSsvWnlZenVlK1RYQ1JBUXNJWkRvTlFiaEJwOGFSNGI5VzJhcmVLclhYTDlyY1B0M1YxdGRhMTdVUGR0dXVxYkszV0E3V0tJSjZBWENLbkhISVR6aEFnOTBFT2NzN3ZqOEEzTXlRaGsyVHlUWkRYODYvdnpIeVB6K2M3Mys5azVwM1BzY3dZSzgxaWtZWVBTdEJWNDRabzZNQjR0VE52aHNjV3I5cG1MUHZZckpxWU5VaFo2VWw2L3d2dmRnMWVzWG1mdm5TWjhUY3NPRUF6cnNoUWFrS1VscTdaNGJhdTY3aHdCNDduNjlrM2xodUJsTCt2UStPR3BXcldsVU0wWWVSQVJZY0hkN29zcnNleldpeWFNSEpnbTJNY2RrWlBsTE0zam5GZVZGaVFKbzlPMS9Rck10ejIrKzZLclRwMnF2Vk0xUmRlaDdFUklacVlOVWl6cmh5aTRZTVNqZGNyS212MEh5OHVOZXJnYXYvUjA0b0tDOUtNN0V5M1FITDcvbHd0K215ejhiZ3I1NkVyOTVFM3JoT3o3aTl2NnM1MTFoUDMxcW1pY2ozNndoTFYxTllaNVprMEtrMlRSNmNiZ1dSNVpZMGUrZlA3S25PWnZHbmxCWjg1NGNFQm1uN3VNMmZWbHYzZEtoT0Eza05MU1FBQUFNQkVxN2JzMTVHOEl0MDJPMXRqTXZvck1peFE5UTJOT2xsWXBuWGJjenJld1VYOC9hTU5hbWhvMG5WVFJpbzJNa1RGWlZWYXNtYTdYdjlvbytaT0grMmxHalI3OUlVbHV2Mjc0elI3L0ZERlJvYW9xS3hTeTlidTFIc3J0K25heVNPTjlTcGNadUdWcEE5V2I5ZStvNmMwYitaWVphVW5LU0kwVUU2blU0V2xaN1Q3OEVrdFcvZk5oWWU2cUhkWGJKWE5adFgxVTdJVUd4bWkrb1pHSFR5ZTMvR0dIZkIyT1h2ckdLOHUrMHJqaGcxUS83Z0lPZXcrcXFpcTBZRmorZnB3N1U2dC92cUFzZDVMNzYvVmc3ZE8xODRESjdSMWIzUDM2TWRmK2xCVHhxUXJQVGxXa2FHQjhySFpWSDIyVHNmelM3VGhtOE42LzR0dHFxaXNhZk80NzY3WXFwQkFmMzEveG1oRmh3ZXJzUFNNUHYxcXQ5NzRaSk5iVU4zVjg5RForOGdiMTRtWjk1YzNkZlU2NjZsN2ErT3VJN3I3MFZkMHk2eXh5aDZXcXBqd1lEblYzT3Aydzg3RFd2VDVGcFZXVkxYYXp2VXpKem84V0NYbFZmcGsvUzY5dXV3clRSMDd1TnZsQW1BK3krUjcvc3V6YWJ2Nm1ELzU5KzZNZkxoOHpLKzVKRzhSQUFBdVMxbURrL1RjTDIrVkpHMC9rS3VmUC9OV0w1Zm84ak41ZExyKzAyVlc1K3NmL3JOYml5ZDhlNjErYVlHeC9PVENaZnBzdzU1ZUxBMEFvSytqK3pZQUFBQ0FUcHM4T2wxV3EzdERnZFQ0S1AzczF1bkc0KzBIY2dra0FRQkFtK2krRFFBQUFLRFQvdk9uMTZ2c1RMWDJIam10eXBxemlna1AwZkJCQ1VaUTJkRFlwUC85eDVwZUxpVUFBT2lyQ0NVQkFBQUFkRWxZY0lER2p4alE2dm16ZGZWNjZxOGZhOC9oMXJNeUF3QUFTSVNTQUFBQUFMcmdiMHZYNjhvUkE1VVVHeTQvWDd0cXp0WXByN0JNbTNjZjFmdGZiRk5oNlpuZUxpSUFBT2pEQ0NVQkFBQUFkTnIvTGZsUy83Zmt5OTR1QnZxUUtmYyswOXRGQUFCY1Fwam9CZ0FBQUFBQUFJQ3BDQ1VCQUFBQUFBQUFtSXBRRWdBQUFBQUFBSUNwQ0NVQkFBQUFBQUFBbUlwUUVnQUFBQUFBQUlDcENDVUJBQUFBQUFBQW1JcFFFZ0FBQUFBQUFJQ3BDQ1VCQUFBQUFBQUFtSXBRRWdBQUFBQUFBSUNwQ0NVQkFBQUFBQUFBbUlwUUVnQUFBQUFBQUlDcENDVUJBQUFBQUFBQW1JcFFFZ0FBQUFBQUFJQ3BmSHE3QU45R3c1Ly9aYXZucW5KeWRmajVSYjFRR2dBQUFBQUFBS0J2b2FVa0FBQUFBQUFBQUZNUlNnSUFBQUFBQUFBd0ZhRWtBQUFBQUFBQUFGTVJTZ0lBQUFBQUFBQXdGUlBkQUFDQWI1WFZMeTB3bHA5Y3VFeWZiZGpUaTZYcHZFdTkvQUFBQUlBbmFDa0pBQURnQVQrSFhSTkdETlNBaE9qZUxnb0FBQUJ3eWFPbDVDWEdIaHFrc095aENzNUlrVzljcEd5QmZsSmprK3JQVk9uc2lRSlY3TXhSMmRmNzVHeG92T2graGovL3kxYlBWZVhrNnZEeml5Ukpqc2hRUlU0ZXBhQ01GRGtpUTJYeHNhbmhUTFdxajV4VXlmb2RxdHgzek9QeWhvNGVyS0MwWlBuR1I4a25NRUFXdTQrYzlmV3FMNnZVMlZORnFzbzVvWW9kQjFSZlh0bjVFd0lBZ0FtZWVXaWVzdEtUNUxENzZNbUZ5M1E0cjdDM2l3UUFBQUJjMGdnbEx4RVdtMDB4M3gydjZCbFh5R0t6dWI5b3Rjb1JFU3BIUktoQ1JxUXA1bnNUZE9MMVQxVjE4SGlYamhVNWViVDYzVEJGRmgvMzQ5aERneFNhbGE3UXJIUVZyOTJ1ays4dWw1enRsTmZ1bzdnNTMxSGs1Tkd0OWlOSkZsK0hmR01qNUJzYm9kQ3NkRGtpUW5ScThhb3VsUmNBZ0o2V1BUUzF0NHNBQUFBQWZLdlFmZnNTWVBQM1ZlcUROeXRtMXBXdEE4azJPQ0pDbGZyQVBJV01UT3Ywc1NLbmpGYjh2T2x0Qm9sdTYwM0tVdFRVTVcyK1pySFpsUHJQMzFmVTlDczYzQThBQUFBQUFBQXVQN1NVN09Nc1ZxdjYzM3VEQWdja2RIcTdwRHZuS09mcFYxVmJVT0xSTm83b2NQVzdZYXJIeDRpNWVyeEt2dHlwcHJwNnQrZWpwbzFSWUZwU1o0b0xBTGpFWFd4eWxsbFhEdEVqUDU1alBKNXk3elB0Ym5leXNGejMzamhKbVFQNnFhR2hTVHNQbnRDTDc2MXBzN3YwMkNFcCtzSDNydFRnbEZnMU5VbGY3enVtWjk5WWZ0RnloZ1VIYVBhRW9ScVQyVitERW1NVUV1U3Y2cHBhN1QxNldtOSt1a25iOXJuM01uQXQzM21QL0hpT1VSL1h1a2hTYUpDL2JwdWRyWWxaYVlxTERGRnRYWU55Y2d2MC9oZmJ0R3JyL291V3pWT2RPY2FGNXpjbnQxRDN6cDJra1dsSnN2dFlkZWhFb1JaK3NFNmJkeDkxMjI1Z1lyUnVtNTJ0clBRa1JZUUdxcjYrVWNmelMvVGVpcS8xOGZwZFhxa0hBQUFBTG0rRWtuMWM5RlhaQ2h6VU91QnJxS3hXNllaZHFpc3FrMDlRZ0VKSFo4Z3ZQc3B0SGF2ZFIzRTNUTkd4RjkvMzZGajIwQ0JKVW1OTnJVbzNmS1BhL0JMWnc0SVZQbjY0OFpvclc0Q2ZnakpTVkxIem9Odno0ZU9HdHJuL3V1SnlsVzNlbzdyU0NsbnRQbkpFaENvZ3BaOENVdU05S2g4QVhPNGV2SFc2QmlYRmVIMi8vLzNXU3VYa0ZuaDl2NTAxTWoxSi8zclhiTm5QdGJMM3RVdmpSd3pRaUxSRVBmRDA2enFTVjJTc08yZmljQzI0YzdZc2xwYnRKNDFLVTN4MDJFV1A4ZVFETjJqWVFQZC85SVVFK1d2Y3NGUmxEMDNWRXdzLzFQS05lN3RVL2tGSk1Ycm01L01VRVJwb1BHZjNzU2xyY0pLeUJpZnA3YyszNk05dmY5R2xmWHZqR0duSnNmcVhmNW9sUDErNzhWeG1hajg5L2JQdmEvN1RiMnJQNFpPU3BPeGhxZnJ0QXpjYTc0TWsyWHl0U2srT1ZmYXdWSytGa2kvLzVpNzFpd3IxeXI1Y0JmbjdHc3NKSFZ3UEFBQUE2RDJFa24yWUxjQlAwVmVOYS9WOFRXNitqdjdsWFRWVTFSalBGYTdZcFA3MzNhamdUUGN4cjBLR0RwUTlJa1QxSlJVZUhiTytwRUtIbm4vTGJmM2kxVjlyNElKL2tpT2k5UStIZ0pSK3JVSkpSMVI0Ni8yV25kSEJwMTVwMWFwU2t1emh3WEpFOHFNQkFEb3lLQ2xHV2VuZWI0a2VGT0RiOFVvbXVHYlNDRlhWMU9yTDdUbUtEQXZTOEVITjRXR2d2ME1QM2pKZEQvL3hiVWxTZkhTWUhycDlwaEZJVnRYVWFmT2VJNHFOQ0ZGbWFyK0xIc05xdGNycGxBNmRLRkJ1ZnFsOGJGWmRNVFJGZmc2N0xCWnAvczNUdEdyTGZqVTBOa21TUGprWHdNMmVNTXpZeDg2REozU3lzTXh0djBFQnZucHEva2kvMHJ3QUFDQUFTVVJCVkZ3akxNd3ZydER1d3ljVkhSNXMxT1BtcThacXk1NmoycmpyU0pmT1QzZVBjZFBNc1NxcnJOYVhPdzlwWUVLMFV1SWpKVWsycTFXM3pCcXJSMTlZSWttNi82YXBSaUJaVjkrZ1RidVBxcUdoVVduSjNnM0UrMFdGdWdXSVBjSGZ6OUdqK3djQUFFRFhFVXIyWVdGak1tVjEyTjJlY3pZMTZmaGZsN29Ga3BMa2JHeFN3Y2ZyVzRXU3NrakJRMUpWc202SFI4Zk1lL3Z6VmdGbVExV05Dai9icUlSYlo3VmEzeEhWT2t4MDFqZklZblAvRWVCc2FKU3pvYUhOWTlhWG5sRjk2Um1QeWdjQStQYXFxS3pSUFUrOHF2emk1cjlEL3p4dmltNjdPbHVTTkRxanZ5SkNBMVZTWHFVYnA0MlN3OTc4RmFiNmJKM3UrYysvR1NIaEwrNllxUnVtam1yM0dDczM3ZFhqTHk3VnFhSnk0N21zOUNROXQrQldTVko0U0tEU2syTzE1OGdwU2RKVGYvMVlrbnNvdVhUTkRyZnU2WkkwZDlwb3hVUUVTNUxXN3ppa1gvL1BZaVBZZlBpT3EzVDkxQ3hKMGczVFJuVTVsT3p1TVFwS0tuVHZFNitxdkxKR05xdFZmL20zTzVTUkVpZEpicTFIazJJampPV1gzbCtydHovZllqeU9qUWpwVXRrQkFBQ0FDeEZLOW1GQm1TbXRucXZjZjF4MVJXV3RWNVpVMDhaNFc1TGtueGpyMGZFYUtxdDFaay9iUDVRcUQ3UTlrN2V0alJZT05ibjVyY2FVZEVTRnFmOVA1dXJVKzZ0VWU3cllvL0lBQU5yM3l0TDEycmEvN2MvbXp1b0xYYmNsNmNOMU80MUFVcEkrV0xYZENDVXRsdVp4RGt2S3F6UjJTSDlqbmM4MzdIRnJ0Zmphc2cwWERTWGZXYjVWa3VUbmExZFNiTGppbzhLVUdPdmV3ajhtSXNRSUpUMDFjVlRMNUhMK3ZuWXR1UE5xNDNGQ1RNditPMnJKMlpQSCtHRDFkcFZYTnY5VHM3R3BTU3MzN3pOQ3lmQ1FBR085MDhYbFNqeTN2emtUUjJqdmtWUDZKaWRQa3BUdlljOExUL3podGMvY3VxRjdTMXBTakJFaTV4VzAvWjBKQUFBQXZZOVFzZy96ajQ5dTlWeHdab3FHUC8vTFR1Mm5yZkVnMjFKWDJQNFg5L3J5eWphZnQxaGJUK0JldEhwcm14UGRCR2VtS2pnelZUVzUrU3JidWs5bFcvYW9vYUxLbzdJQkFOeHQyMzljMi9mbjluWXh2T3JZS2ZlSjJTNE13SUlEL0NSSjhTNnQ5QTllRUtnV2xiWDk5K3E4Q1NNRzZnZlhqRmRHU3B5c3JnTlN1bkRZYlcwK2Z6SEpjUzJoNEtpTTVIYlhDdzMwNy9TK3ZYV013Z3Q2SlpTZXFUYVdiUzUvejE5NmI2MStjOTgxc2xtdFNvbVAxSjkrZGJ0eTgwdjF6dkl0V3JwNmg1cWN6cTVXd2MzS3pmdThzcDhMWlExT01rTEptdHE2SGprR0FBQUF1cTkxb29RK3d5ZkVPNjBIckE3UHNtZG5ZMlA3cjlXMzNmVmFiZnllcTlpWm80S1AxMHZ0L0dieFQ0cFZ2eHVtS09PeG55anBybXZrRzkxNkRFb0F3T1ducWFuSjdiSGZCVU9ZMU5ZMS95Mnl1NFNHRFEzdWY3dDhiTzEvdFptUm5hbW5IcHlySWVkYUVxN2JucU9YRjYvVjR5OTkySzF5TngvWHN5RFRhbTA3Q08yVlk3UVRMcTdhdWw4L2VmSTFyZDEyVUkzbjNwT2sySEE5Zk1kVmV2eW4xM3UyYndBQUFLQUR0SlRzd3l3WCtXSFZ1UjExL1FkUVYrVi92RjVuOWgxVjdKeUpDa3B2dXpXSHhXWlYySmdNaFl3WXBOeS9mYWlLblRrbWx4SUE0QzBOalUxR0lCaDBya1hqZVo1MjBZME1jMi9aZitGTTQrZkhnYXlvT3F2dzRPYnV4aGQydlU1TmlHcDMvM2ZPR1c4c3YvN1JScjI4ZUsyazVvbDBPc1BhUmkrQmtvb3FZN3pGNTk1Y29mZFdmdDJwZlhyQ2pHT2NkL0I0Z2Y3OUw0c1ZIaEtvSDE0N3dSaXZjdEtvTkdXa3hHbmYwZE05ZG13QUFBQmNIZ2dsKzdDbTJucFpMK0ZaSTZ1UG5OU1JQNzB0MzlnSWhZM0pWTWpJTlBuMWEvMWowV3IzVWRLZGMzVGd0My8xZUpad3dCdGk3cDdSMjBYQXQxVEJLeXQ2dXdpbUt5bXZNaVpobVRwbXNCWi9zVTFOVHFjQy9CeWFNM0dFUi91NGR0SUlMVm05UTFVMXRiSlpyVzRoWWtsNWxZNmVLcElrSFRpV3IzSERtaWQybXoxaG1ONVp2bFZsWjZwbHRWaDA5N1hmYVhmL3JnRm1uVXNQZ0hrenhuUllOdGZRZFdCaTYrRlZkdXpQMWF6eFF5VkoxMDBacVJXYjlocmpONTQzZEdDOGRoODYyZUd4Mm1QR01hVG00SEhkOW9OeU9xWFNpaXE5OHVGNkk1U1VwTGpJVUVKSkFBQUFkQnVoWkI5V1YxSWh2M2ozRUs4bU4xODV6N3pXU3lYcW10cjhFdVYvOUtYeVAvcFNBUU1TbEhEelZhM3FaWFhZRlRGaGhQSS9YTmRMcFFRQWRNZk9neWMwYzF5bUpHbGtlcUlXUG5xWGp1UVZhVVJhb3FMRGd6M2FSMEpNdUY1OS9FZmFjU0JYYWNteFNvNXJtUVg2SHl1L1ZsTlRjM2ZqVDlidk1rTEpxTEFndmZMWUQ3VnQzM0dseGtkZHRLVmsyWmxxUloxcmpYblh0Uk0wT0NWT1FRRytHdG5HT01nWHlpc29WZjkra1pLa2VUUEhLREVtWE1HQmZwci85QnVTbWlmUW1UbHVpS3hXaTFMam83VG9kL2RwNThFOGxWZldLTWpmVjJuSk1Rb084TlBWODUvMTZGeTB4WXhqU05JVDk5K2dvckpLN1RsOFVnMk5UUm8rS01IdDlTTW5pN3ExZndBQUFFQmlUTWsrcmVaWTY1ay8vZUtqdlRiV1pHK29QcHluby8vemJwdXZlVHBMT0FDZzczbmprNDJxZHhuZmNVQkN0R1prWnlvc09FQkxWdS93YUIvN2o1NVdWRmlRWm1SbnVnV1MyL2ZuYXRGbm00M0hLemZ2MDVjN1dvYjhDQThPMFBRck1wU2FFS1ZWVy9hM3UvL0ZxN1laeXo0MnF5Wm1EVkpXZXBMZS82TGpidEJMMTdUVXdXcXhhTUxJZ1c1aDNZSGorWHIyamVWR2NPcnY2OUM0WWFtYWRlVVFUUmc1ME9OZzltTE1PTVo1VVdGQm1qdzZYZE92eUhEYjc3c3J0dXJZcVdLdkhRY0FBQUNYTDFwSzltSGxPdzRvZlB4d3QrY3NOcXY2LytnNkhmdS9KUmVkdWRvVzZLK3dVWU5Wdkc1N1R4ZXpsWlNmemxQaDhvMnF5c2x0YzdJYm4vWm1BemQvNkVzQWdKY2NPbEdvWC94aGtlNjVjWkl5VXVKa3NWaTBLeWRQTDc2M1JzbHhFYnB1eXNnTzkvSHVpcTBLQ2ZUWDkyZU1WblI0c0FwTHoralRyM2JyalU4MnVRV2VrdlRvQzB0MCszZkhhZmI0b1lvT0QxWkplWlUrV2I5THJ5NzdTbFBIRG01ei8zLy9hSU1hR3BwMDNaU1JpbzBNVVhGWmxaYXMyYTdYUDlxb3VkTkhkMWcybTgycTY2ZGtLVFl5UlBVTmpUcDRQTjl0blE5V2I5ZStvNmMwYitaWVphVW5LU0kwVUU2blU0V2xaN1Q3OEVrdFcvZE5oK2VnSTJZYzQ5VmxYMm5jc0FIcUh4Y2hoOTFIRlZVMU9uQXNYeCt1M2FuVlh4L285djRCQUFBQVNiSk12dWUvMnBranVXLzdrMy9mVGJDR1AvL0xWcy9WRnBTbzhQTk5IbTFmdW5GWDg0TEZvclJmM2RXcXE3TWtOZFUzcUhMdkVkVWN6MWREWmJVa3llcnJrQ01xVlA2SnNmTHYzMDlOdFhYYTg2di85cmlNVlRtNU92ejhvbmJMNWVrMjU5ZXJMejJqeWdQSGRQWlVzUnByenNwcTk1RmZ2eWlGamMyVTFiZjFXSm1GS3picjlBZXIyejErYjVsZmMwbmVJdkFBWTBxaXAvVFVtSkxQTGJoVldlbk5YWTEvL3Z1M3RIMS9ibzhjeDB5clgxcGdMRCs1Y0prKzI3Q25GMHVEYjRPc3dVbDY3cGUzU3BLMkg4alZ6NTk1cTVkTEJBQUFnTGJRVXRJa3ZqRVJTcnhqdGtmckdxR2swNm04TnovVmdJZHVsY1ZtYzF2SGF2ZFJ5SWcwaFl4STgzWlJ2Y1llSHF6d2NjTThXdGZaMUtUU0RkMXYzUUVBQUFBQUFJQytqekVsKzdqcVk2ZVUrN2RsY2pZMmRyenlKZXpVZTErb05yK2t0NHNCQUFBQUFBQUFFOUJTOGhKUXZ2MkE2b3JMbFhEckxQa25lVFlaakxPeFVXVmJlcWNMbkxPeFNSYWJaM2wzYldHcFRyKy9TaFc3RHZWd3FRQUFBQUFBQU5CWEVFcGVJbXB5ODVYeis5Y1VsSmFza0pIcENranBKMGRrcUt4K3ZwS3pTVTFuNjFSZlhxbXpwNHBWZGZDNEtyN0pVY09aNmw0cDY5NS8veCtGakJpa29FRko4a3VJbGowc1dGWS9oOVRrVk9QWld0VVZsK3ZzaVFKVmZITklsZnVPeXRuVTFDdmxCQUFBQUFBQVFPOGdsT3dCMy96czl6MnpZNmRVZWVDNEtnOGM3L2F1dWxKR1Q3ZHByS3BSNlZmZnFQUXJ4b2dFQUZ6Y2xIdWY2ZTBpQUFBQUFPZ0ZqQ2tKQUFBQUFBQUF3RlNFa2dBQUFBQUFBQUJNUlNnSkFBQUFBQUFBd0ZTRWtnQUFBQUFBQUFCTVJTZ0pBQUFBQUFBQXdGU0VrZ0FBQUFBQUFBQk1SU2dKQUFBQUFBQUF3RlNFa2dBQUFBQUFBQUJNUlNnSkFBQUFBQUFBd0ZTRWtnQUFBQUFBQUFCTVJTZ0pBQUFBQUFBQXdGU0VrZ0FBQUFBQUFBQk1SU2dKQUFBQUFBQUF3RlNFa2dBQUFBQUFBQUJNUlNnSkFBQUFBQUFBd0ZTRWtnQUFBQUFBQUFCTTVkUGJCUUFBOUl4M3ZqUGFXTTZ0UHF1SHQrM3BsWEpNakk3UWp3WWtTazdwNWNPNVdsOVUyaXZsQUFBQUFBRDBIWVNTQUdDQ0lCOGZUWXVOMU9qd0VDVUYrQ25ReDBjV1NkVU5qY3F2clZQT21TcTlkK0swU3V2cWU3dW9YdmZqQVlrSzhtbitjM1BQZ0NSQ1NRQUFBQUFBb1NRQTlMUXJJa0oxZjFwL0k1aHpGV3ozVWJEZFI0T0NBclNodU95U0RDWDcrZnNxS3l4RVdlRWhlbXJQb1Zhdk56bGRsazBzRndDZ2UxYS90TUJZZm5MaE1uMjJvWGRhM0tQenJwK2FwZnR2bXFxZEIwL29WOC8vUTAydWY0eDdVR2V2R2E0eEFMaThFVW9DUUE5S0R3N1VMek1HeUdxeEdNODFPcDBxcnEyWDFTS0YydTJ5V3kwWDJVUGY5dWl3TkEwTERiN29PaThmenRXOUE1TGtsUFR5b2VQbUZBd0FjRW55YzlnMU9pTlpwNHNyZERpdnNOdnJmWnRkN0J6OCtQcUo4blBZbFQwMFZXTXpVN1JwOTVGZUtpVUFBTzBqbEFTQUhqUXZxWjliSVBsdTdpbDlrSmV2czQzTmJRWnRGb3ZTZ3dOMWRiOW9PWjNtdEdMd3BsQzd2Y04xdmlvcTFWZDAyUVlBZE9DWmgrWXBLejFKRHJ1UG5seTRyTjJ3MGRQMXZzMDZPZ2V1M3lrYW0raW5BQURvbXdnbEFhQUhwUWNIR3N1RnRYVmFkUHlVMit1TlRxZjJWbFJxYjBXbDJVVURBS0JQeVI2YTZ0WDF2czA2T2djdkwxNm4rYmRNMDdaOXVkcTJqMTRLQUlDK2lWQVNBSHFRdzJvMWxzUHNka1g3T2xSWVc5ZXBmWXdJQzlhMG1FaWxCd2Nwek5IOHNWMVcxNkQ5WnlxMUlyOVl1OHZQZEtsc0hjM08vY2RSUTVRVTRHYzh2dW5Mcjl2Y3RyMTlubC8vWXZzNXI2dDFiS3NPMDJJaTlkMzRhQ1VGK0t1K3FVbDdLeXIxK3RHVE9sNWQwK1krQUFCb2o4MXF2U1JiR2k1ZHMwTkwxK3pvN1dJQUFIQlJoSkpBQjM1NDNYZDZ1d2pvSWN0TU9NYXg2aG9OQ2dxUUpObXRGajB4WXJCZVBYSkM2NHRLMVZGbmJYK2JUZlBUK2lzN01xelZhekYrRHNYNFJXaFNkSVJXRjVUb2haeGphcmdFdTM5N3U0NTNwaVRvMm9SWTQ3R1B6YWJSNGFIS0NBblNMN2Z0N1hRZ0RBRGVkckdKUFdaZE9VU1AvSGlPOFhqS3ZjKzRiVHN3TVZxM3pjNVdWbnFTSWtJRFZWL2ZxT1A1SlhwdnhkZjZlUDB1dDNWRGcveDEyK3hzVGN4S1UxeGtpR3JyR3BTVFc2RDN2OWltVlZ2M2Q2bnNHU2x4dW0vdVpBMGRHSyttSnFlK3ljblRpKyt0VVU1dVFhdDFPM044MTNOeTNpTS9ubU9jaS9QbndkUDF1bHVHSnhjdVUwUm9vRzY5T2x2aHdRR3Q5dHVlOE9BQXpaczVSaE5HRGxTL3FGRFpyRllWbEo3UmxqMUg5ZGFubTNXcXFQeWl4enhaV0s1N2I1eWt6QUg5MU5EUXBKMEhUK2pGOTlhNGRjM3V5cmxxYXdLWlFIOWZmWC82YUUwY2xhYWsySEQ1T254VWZxWkcydy9rNnJFWGx4cnJoUVVIYVBhRW9ScVQyVitERW1NVUV1U3Y2cHBhN1QxNldtOSt1cW5IVzJGMjV6M015UzNVdlhNbmFXUmFrdXcrVmgwNlVhaUZINnpUNXQxSDNiYnJ6SDBGQVBBdVFrbWdBM2RmTzZHM2k0QWVzcXlORm52ZXRqUXZYNzhZM05MRktzSmgxME9EVTNWemNqOHR6U3ZRNnNJUzFiZlJBc01pNlpjWnFSb1JGdUwyZkVsZHZTeVN3aDB0WXpsT2lZbVFVMDc5K2VDeG5xcEdLeWRyemtxU1l2eDg1ZU15WnViNTV6M2g3VHJHK1RsMGJVS3NxaHNiVmRmWXBEQ1g3UU5zTmwyWEVLdUZoM005TGw5WFBaT1ZvYWpuaC9iSXZvUDhmWTNsaEpod2JkL2Y4L1VCTG1WWjZVbDZic0d0WHR2ZmY3KzFzczBBemd6WncxTDEyd2R1bE4zSFpqeG44N1VxUFRsVzJjTlMzY0tUUVVreGV1Ym44eFFSMmpLRWlOM0hwcXpCU2NvYW5LUzNQOStpUDcvOVJhZU9uNW5hVHd2dXZGb09lOHZQaDNIRFVqVWlMVUVQL080TkhUclJFcHoxeFBFN3F6dGxtRGdxVFZOR3AzZnFlTU1ISmVqSkIyNVVhSkMvMi9PSk1lRktqQW5YN1BIRDlOaUxTN1YrNTZFMnR4K1pucVIvdld1MjhmNzYycVh4SXdab1JGcWlIbmo2ZFIzSksrcFVlUzVtUUVLMG52N1o5eFVUNFQ1UlhVUm9vS1pma2VFV1NqNzV3QTBhTmpEQmJiMlFJSCtORzVhcTdLR3BlbUxoaDFxK2NhL1h5dWFxTys5aFduS3MvdVdmWnNuUHQrVzdRR1pxUHozOXMrOXIvdE52YXMvaGs1STZkMThCQUx5UFVCSUFldEQ2b2xLbEJ2cnJoc1E0dCtmai9mMzBrMEhKdWptNW4xNC9scWZWQlNWdXIwK0lDbmNMNi9MUDF1cVpmWWQxcktxNUMvS0FvQUQ5YStaQVJaNEwzcWJHUkdyNTZTTHRQMVBWd3pWcTl2T3ZtMXRjWE5nMSsvenpudkIySGUxV3E5WVZsdW92T1VkVjMrVFV2S1IrdWlXNW4vSDY4TENMenhMdUxURyt2Z3B3K1hIVFUveDlPNTVrQ0VCek1Pa3RRUUcrSGEvVVErNi9hYW9Sbk5UVk4yalQ3cU5xYUdoVVduS00yM3BCQWI1NmF2NWNJOGpKTDY3UTdzTW5GUjBlck9HRG1zT2xtNjhhcXkxN2ptcmpMczluWkw1eDJtaFZuNjNWK2gySEZCTVpvaUdwelordi9yNE9QWGpMZEQzMGgwVmRQdjRuNTRLZjJST0dHY2ZiZWZDRVRoYVd1WlhCMC9XNmV3NG1qMHBYUmRWWmJkMTdUUEhSclZ2eVh5Z3lORkMvblQ5WElZSE5mdy9yNmh1MFpjOHhOVFkxYVhSR2Z3WDZPK1RuYTllajkxMnJIejcyU3F2eVN0STFrMGFvcXFaV1gyN1BVV1JZa0ZIT1FQL204L3Z3SDkvdTFEbG9UNkMvcjM3M3M3bHVnZVNCNC9rNmZxcEVVZUZCR3BHVzZMYSsxV3FWMHlrZE9sR2czUHhTK2Rpc3VtSm9pdndjZGxrczB2eWJwMm5WbHYxcWFQUnVGL2Z1dm9jM3pSeXJzc3BxZmJuemtBWW1SQ3NsUGxKU2MzZjhXMmFOMWFNdkxKSGsrWDBGQU9nWmhKSUEwTU5lUDNaU0J5dXJkVmRLb21MOEhHNnZoVHZzbXArV29zeVFJUDF2em5HalMvZVVtRWkzOWY1MDhKZ1Ixa25TNGNwcXZYcmtoRnNyekluUkVhYUZrdDdnN1RvMk9wMTYrZkJ4MVRjMW44VVA4azVyYm1LczdPZkc5WXp5ZGJTNUhRQmNDcEppSTR6bGw5NWZxN2MvMzJJOGpvMW8rUWZQM0dtampjQnAvWTVEK3ZYL0xEWUNvNGZ2dUVyWFQ4MlNKTjB3YlZTblFzbnl5bXJkOThScnlpK3BrQ1F0dVBOcVhUTnBoQ1JwVkVheUlrTURWVnhlMWFYalAvWFhqeVc1QjIxTDEreG8xZVhZMC9XNmV3NnFhbXAxeitOL00rcmFrWnV1R21zRWtqVzFkZnJwVXkwdEc2UERnL1h5cis5VVdIQ0EvSHp0dW5YV0Zmcmo2NSszMmtkRlpZM3VlZUpWNVJjM0gvT2Y1MDNSYlZkblM1SkdaL1JYUkdpZ1NzcXJQRDRIN2JseDJpamplbWx5T3ZYRXk4dTBZbE5MUzhmejRkMTVLemZ0MWVNdkxuWHJldTdhQWprOEpGRHB5YkhhYzhSOUlyL3U2dTU3V0ZCU29YdWZlRlhsbFRXeVdhMzZ5Ny9kb1l5VTVuOFF1N2I4OVBTK0FnRDBERUpKQUREQnB1SXliU2twMTdqSU1IMnZYN1F5UW9MY1hwOFJHNlVEWjZxME1yOVlVbk1yd2ZQT05EUm9YeHV6YzM5endlUXZ5WUgrcmRicHk3eGR4NEt6ZGFwcWFEUWUxemM1VlZSYnIzN251ano3dWt3NjFKUCs5OUJ4K1d6My9JZCtaeng0eTNSak9hL0FzMVl4d09VbUo3ZEFQLy85V3oyMjc5NXl1cmhjaVRIaGtxUTVFMGRvNzVGVCtpWW5UNUxjd3JPSm85S01aWDlmdXhiY2ViWHhPT0hjOWxKelY5Yk9XTHBtcDl0eEZuMjIyUWdsSldsQVlyU0t5NnQ2N1BpZDBkMHlmTHBodDhlQnBDU05IejdRV1A1ay9XNjNydGFGcFdmMDhmcGRSc0E0ZGtqL052Zng0YnFkUmlBcFNSK3MybTVzWTdFMGozdFlVdDc5Znp4T3pCcGtMSCt4WmI5YklDbEpSMDhXdXoxK1ovbFdTWktmcjExSnNlR0tqd3BUWW15NDJ6b3hFU0ZlRHlXNyt4NStzSHE3eWl1Yi85SFoyTlNrbFp2M0dhRmtlRWpMOXc5UDd5c0FRTThnbEFRNjRPbmc1cmoweE53OXc5VGpOVG1kK3Fxb1ZGOFZsV3BZYUxEdUc1aHNCR2FTTkx0ZnRCRktCcmwwLzYyb2IyaHpmOVV1QVp3aytaa1V1bm1MdCt2WTFpUTR2VEg1ei9xaVVoV2MreEhuYlpOR3BSbGRVV3VZdEFkb1UyVjE3YmR5dk5XWDNsdXIzOXgzald4V3ExTGlJL1duWDkydTNQeFN2Yk44aTVhdTNxR21jNTkzeVhFdGdjMm9qT1IyOXhmYXlYOWs1ZWE3RHpOeTRUOUdnczhONWRGVHgrK003cGJoc012NG1KNklpMnBwVWRkV2NIMzhkTXU1aTJtbjlkMnhVKzduOThKQUxOaGxxSlR1U0k1cmFRbTV3NFA3Wk1LSWdmckJOZU9Wa1JJbnE4c1kwcTRjZHU4UFdkTGQ5N0N3MVAyZm1xVm5xbzFsbTh0M0NVL3ZLd0JBejdpMGZzRUN3TGZFcnZJeitvOWRCOXdtdVVuMGIvbGlYZFBZRXNZRnRUTStZYkRkL2Y5S1p4cmFEdlk4WVczamQ0YXQ3ZDhlWG1OMkhRSGdVclpxNjM3OTVNblh0SGJiUVRXZSs5dVJGQnV1aCsrNFNvLy85SHBqUFIrYlp3R1J0YTBQL290d1hoRE8rRHJjUDU5cjZ4cDY5UGlkMGQweTFMWHpqN0wydUlaY2JZVllybUZlL1FYL2JETzJ1MkRTT3orSCs3akI1ODl2ZDdtK2I0MXRUTFRuYWtaMnBwNTZjSzR4ZnVpNjdUbDZlZkZhUGY3U2gxNHB5OFY0L1RwcUoxejA5TDRDQVBRTVdrb0NRQThhRVJhaW5XVnRkLzhwcWF0WGVYMkRNZFpobmN1UGc2TlZOUm9XMmp5V1VxamRycFJBZngxMUdXOVJra1plTUhGTGprc3JBRS9VTmpiSjE5YjhReXJDWVpmTllsSGp1Uy90Zmphcm9uMDdudERCS2ZjditYYXJ4UmpUc1NObTFCRUErcHFHeGliNW5QdnNEYnFnOVp2ckxNTnRPWGk4UVAvK2w4VUtEd25VRDYrZFlJeXJOMmxVbWpKUzRyVHY2R21WVkZRWlkrRTk5K1lLdmJmeWE2K1UrOEt5RFVweW53amsvSmlEM2pxKzFjUFcvMjJ0MTFQbm9EMEZKUlZHbCtLVWZwR3RYazlOaURLVzI1dVFKakxNZlZpWDlzNXZXenc5VjVKVVhGNXBuSnNoQStMMTRkcWQ3YTU3NTV6eHh2THJIMjNVeTR2WFNtcWVmS2VubWZrZWVuSmZBUUI2QmkwbEFhQUgvZnZRUWZxWGpBRWFGaG9zSDVlV0VyNVdxMjVLNnVjMitjckJ5cGF4b3RZV3VuZmptcCtXNHRiVmUxQlFnTzdvM3pKUWU1UFRxZFdGN3VOQWRTUy90dFpZOXJmWjlMMzQ1aDlBTm90RmQ2VW15dTVCNjRPekY4eTJPVDRxM05oZlI4eW9Jd0QwTmE3akFrNGRNOWhvUlJmZzU5Q2NpU1BhMjB5VFJxWHAvSitSMG9vcXZmTGhlcmZYNHlKREpibDN5YjF1eWtpRkJyWHUzanAwWUh5bnkzM3Q1SkVLUFBjWmJiTmEzUUtya3ZJcUhUMVYxTzNqdTg3Z1BEQXh1dDJ5ZExSZVQ1MkQ5bXphZmRSWS91NkVZY1o3SVVteGtTR2FkZVZRNC9INm5ZZmEzTWUxazBaNGRIN1A4L1JjWFdqcm5tUEc4dFhqaDJyc2tCUzMxd2NrdE96TGRleEkxOWFqODJhTThmaDRYV1hXZStqcGZRVUE2Qm0wbEFTQUhtU1JkR1ZrbUs2TURGT0QwNm55dW5vMU9xVkkzK2FXaWVjNUpTMCtrVzg4WGwxUW9obXhVVW9QYm02WjBqL1FYOCtQSHFyaTJqcFpMUmFGWDlDdGEzRmV2azdWMUtvenRwZFdLRG1nNVV2K25Ta0p1alkrUmc2clZZRStOalU2blc1bGJNdVJ5bXFqakpMMFlGcUtiazJPVjVqZFI3ZC90ZjJpMjVwUlJ3RG9hM1llUEtHWjR6SWxTU1BURTdYdzBidDBKSzlJSTlJU0ZSMGUzTzUyVDl4L2c0cktLclhuOEVrMU5EWnArS0FFdDllUG5Hd09yZDVadmxVenh3MlIxV3BSYW55VUZ2M3VQdTA4bUtmeXlob0YrZnNxTFRsR3dRRit1bnIrczUwcWQySk11RjU5L0VmYWNTQlhhY214U281cm1iWDRIeXUvVnRPNVZ2TGRPWDVlUWFuNm4ydHBPRy9tR0NYR2hDczQwRS96bjM2alUrdjExRGxvejZMUE5tdjJoS0h5OTNVb0pNaGZyengydDdic09TYW4wNmt4bVNsR3k4TFNNOVg2eDRxMlcvd2xlSGgrTzN1dUx2VG1wNXQwMVpWRFpQZXh5Y2RtMWU4ZnVrbTdEdVhwZEhHNTRxUENOR1JBdktiZTF6eWVldG1aYWtXZGE4RjUxN1VUTkRnbFRrRUJ2aHFabHRTMUU5VUpacjJIbnQ1WEFJQ2VRVXRKQURDSmo4V2lTRitIWXZ3Y2JtRmZiV09UL25Ud3FIYTd6RFRkNkhUcWQzc1BhVSs1KzR6VWtiNk9WbUhka3J4OHZYWHNaS2ZMc3lTdlFPWDE5VzdQaFR2c0N2U3hhZm5wSXAzMElBRDg2RlNoYWk5b0xSbnQ2NURkZzY1a1p0UVJBUHFhTno3WjZEYXU0SUNFYU0zSXpsUlljSUNXck41eDBXMmp3b0kwZVhTNnBsK1I0UlpndnJ0aXE0NmRhbTVKZnVCNHZwNTlZN2tSWXZuN09qUnVXS3BtWFRsRUUwWU92R2p3ZVRISFQ1Y29LaXhJTTdJejNRS3pIUWRPYU5Gbm00M0gzVG4rMGpVdDliZGFMSm93Y21DcmtNaVQ5WHJxSExUblZGRzVIbjFoaVRFQm1iK3ZRNU5HcFdueTZIUWprQ3l2ck5FamYzNWZaZTBNUTdMLzZPazJ6Ky8yL2JsdTUvYzhUOC9WaFk2Zkx0RVRDNWNaMTZERklnMGZsS0NyeGczUjBJSHhjdjFmNU9KVjI0eGxINXRWRTdNR0tTczlTZTkvMGJQZDRTVnozME5QN2lzQVFNKzRaRnRLenE5aEpyVE9XdjNTQXJmSHJ5eGRyNzh1K2JLWFNnTmNIaDdiZFZCWFJvWXBMVGhRMFg0T0JkaHNja3FxYW1oVVhzMVo3U3lyME1yOFlwWFcxYmZhOWt4OWcvNWoxd0dOaXd6VHBPZ0lEUW9PVklqZFI0MU5UaFhYMVdsUGVhVStQVjNZYWh4R1Q1WFgxK3VSblFkMGUvOTREUThMVm9ETnB0Tm5hL1hKcVVKOWVxcFFmeGcxcE1OOW5LdzVxOS9zT3FDYmsvb3BJeVJJQVQ0MlZUYzA2cEJMVi9TTDZlazZBa0JmYytoRW9YN3hoMFc2NThaSnlraUprOFZpMGE2Y1BMMzQzaG9seDBYb3Vpa2oyOXp1MVdWZmFkeXdBZW9mRnlHSDNVY1ZWVFU2Y0N4Zkg2N2RxZFZmSDNCYjk0UFYyN1h2NkNuTm16bFdXZWxKaWdnTmxOUHBWR0hwR2UwK2ZGTEwxbjNUNlhMLy9hTU5pZ3dOMHZWVFJ5b3lORWhGWlpYNmJNTWV2ZjdSaGxhVHQzVDErTyt1MkNxYnphcnJwMlFwTmpKRTlRMk5Pbmc4djB2cjljUTV1SmlOdTQ3bzdrZGYwUzJ6eGlwN1dLcGl3b1BsVlBNWWtodDJIdGFpejdlb3RLTDl2NDN2cnRpcWtFQi9mWC9HYUVXSEI2dXc5SXcrL1dxMzN2aGtVNXVUNDNoNnJ0cXlhc3QrSGNrcjBtMnpzelVtbzc4aXd3SlYzOUNvazRWbFdyYzl4MWp2N3g5dFVFTkRrNjZiTWxLeGtTRXFMcXZTa2pYYjlmcEhHelYzK3VoT242UE9NdU05N014OUJRRHdQc3ZrZS82TGRPOHlRU2dKdUl1NWUwWnZGd0hmVWdXdnJPaVIvVDYzNEZabHBUZDNtL3Y1NzkvU2RwY3h0d0FBbHhiWDcrWlBMbHltenpiczZjWFNBQUJnUHJwdkF3QUFBQUFBQURBVm9TUUFBQUFBQUFBQVV4RktBZ0FBQUFBQUFEQVZvU1FBQUFBQUFBQUFVMTJ5czI4REFBQUF3S1ZxeXIzUDlIWVJBQURvVmJTVUJBQUFBQUFBQUdBcVFra0FBQUFBQUFBQXBpS1VCQUFBQUFBQUFHQXFRa2tBQUFBQUFBQUFwaUtVQkFBQUFBQUFBR0FxUWtrQUFBQUFBQUFBcGlLVUJBQUFBQUFBQUdBcVFra0FBQUFBQUFBQXBpS1VCQUFBQUFBQUFHQXFRa2tBQUFBQUFBQUFwaUtVQkFBQUFBQUFBR0FxUWtrQUFBQUFBQUFBcGlLVUJBQUFBQUFBQUdBcVFra0FBQUFBQUFBQXBpS1VCQUFBQUFBQUFHQXFRa2tBQUFBQUFBQUFwaUtVQkFBQUFBQUFBR0FxUWtrQUFBQUFBQUFBcHZMcDdRSUFRRzhwZUdWRjlJOWh0UUFBSUFCSlJFRlVieGNCQUFBQUFJRExFaTBsQVFBQUFBQUFBSmlLVUJJQUFBQUFBQUNBcVFnbEFRQUFBQUFBQUppS1VCSUFBQUFBQUFDQXFRZ2xBUUFBQUFBQUFKaUtVQklBQUFBQUFBQ0FxUWdsQVFBQUFBQUFBSmlLVUJJQUFBQUFBQUNBcVFnbEFRQUFBQUFBQUppS1VCSUFBQUFBQUFDQXFRZ2xBUUFBQUFBQUFKaUtVQklBQUFBQUFBQ0FxUWdsQVFBQUFBQUFBSmlLVUJJQUFBQUFBQUNBcVFnbEFRQUFBQUFBQUppS1VCSUFBQUFBQUFDQXFRZ2xBUUFBQUFBQUFKaUtVQklBQUFBQUFBQ0FxUWdsQVFBQUFBQUFBSmlLVUJJQUFBQUFBQUNBcVFnbEFRQUFBQUFBQUppS1VCSUFBQUFBQUFDQXFRZ2xBUUFBQUFBQUFKaUtVQklBQUFBQUFBQ0FxUWdsQVFBQUFBQUFBSmlLVUJJQUFBQUFBQUNBcVFnbEFRQUFBQUFBQUppS1VCSUFBQUFBQUFDQXFRZ2xBUUFBQUFBQUFKaUtVQklBQUFBQUFBQ0FxUWdsQVFBQUFBQUFBSmlLVUJJQUFBQUFBQUNBcVFnbEFRQUFBQUFBQUppS1VCSUFBQUFBQUFDQXFRZ2xBUUFBQUFBQUFKaUtVQklBQUFBQUFBQ0FxUWdsQVFBQUFBQUFBSmlLVUJJQUFBQUFBQUNBcVFnbEFRQUFBQUFBQUppS1VCSUFBQUFBQUFDQXFYeDZ1d0FBQUFBd3grcVhGaGpMVHk1Y3BzODI3SkVrWFQ4MVMvZmZORlU3RDU3UXI1Ny9oNXFhbksyMkhkdy9WbmRlTTBFakJpVW9NTUJYSmVWVm12ZXZMM1I2bmN0UmUrZTlQWjY4SDcxVk5qT1pjVDMxNWZxYnpjenJEZ0FBaVZBU0FBRGdzdmZqNnlmS3oyRlg5dEJVamMxTTBhYmRSOXhlenhxY3BOOC9kSlBzUGpianVlanc0RTZ2ODIzZzU3QnJkRWF5VGhkWDZIQmVZWThjbzZQMzQzSnd1VnhQWnJ2WTljdDFCd0F3RzZFa0FBREFaYzdwYkdrUjFkalUxT3IxZi83K0ZDTWNxbTlvMUladkRzdGg5K24wT3BlNlp4NmFwNnowSkRuc1BucHk0YkllQ3lVN2VqOHVCNWZEOVdTMmpxNWZyanNBZ05uNHl3NEFBSENaZTNueE9zMi9aWnEyN2N2VnRuM0hXNzArS0NuR1dQN2JoK3YxMnJJTlhWcm5VcGM5Tk5XVTQzVDBmbHdPTG9mcnlXd2RYYjljZHdBQXN4RktBZ0FBbU14bXRmYXBsa2hMMSt6UTBqVTcybjNkdFF0dGZuRkZsOWZ4aHI1MjducENSKy9INWNDczY2bTNlWEk5bTNYTmM5MEJBTXhHS0FrQUFMcnR3c2tpRHVZVzZLZnpwbXBrZXFLYW1wejZhdWNoUGZ2R2NsVlVuZFcwc1lOMXgzZXZWR3BDbEtwcWFyVnF5Mzc5NVoxVk9sdFgzMnEvb1VIK3VtMTJ0aVptcFNrdU1rUzFkUTNLeVMzUSsxOXMwNnF0KzF1dEh4WWNvTmtUaG1wTVpuOE5Tb3hSU0pDL3FtdHF0ZmZvYWIzNTZhWTJXLzhNVEl6V2JiT3psWldlcElqUVFOWFhOK3A0Zm9uZVcvRzFQbDYvcTgzNnVVNkdNZXZLSVhya3gzT014MVB1ZmFiZDh4SVJHcWhicjg1V2VIQ0EyM3BkcWV2RmpCMlNvaDk4NzBvTlRvbFZVNVAwOWI1amV2YU41ZTJ1MzE3OVhKOC83NUVmenpIcU8rWGVaenhhcHl0MTdLbHpkK0YrYzNJTGRlL2NTUnFabGlTN2oxV0hUaFJxNFFmcnRIbjMwVGEzNmFpT25mSGQ3d3pYLzd0N3R2SDQ3eDl0MEV2dnIvWG8vZkMwN09kMTlwcVFQTHMzT2hJZUhLQjVNOGRvd3NpQjZoY1ZLcHZWcW9MU005cXk1NmplK25TelRoV1Z1NjNmM1hQZGxjOEFWeGtwY2JwdjdtUU5IUml2cGlhbnZzbkowNHZ2clZGT2JrR3JkYjE5UFh0NnpYZTJqcDZlMDQ0bS9lbk9lOW5aNnhVQWNIa2dsQVFBNEJMMDNDOXYxZllEdVY3WjEzKy90YkxOSDl4ZGxkNC9Udi95ZzFueWM5aU41MlprWnlvc09FQnJ0eDNVUTdmUE5KNFBEZkxYOVZPejVPL24wSk1MbDdudFoxQlNqSjc1K1R4RmhBWWF6OWw5Yk1vYW5LU3N3VWw2Ky9NdCt2UGJYN2h0OCtRRE4yall3QVMzNTBLQy9EVnVXS3F5aDZicWlZVWZhdm5HdmNacjJjTlM5ZHNIYm5ScmxXWHp0U285T1ZiWncxSTlEbDQ4TVhGVW1xYU1UbS96dGE3VXRUMXpKZzdYZ2p0bnkySnBlVzdTcURURlI0ZDFxL3pkMVowNjl0UzVTMHVPMWIvODB5ejUrYlpjcTVtcC9mVDB6NzZ2K1UrL3FUMkhUM2FscWg0SkR3N1EvVGROTlI1L2szTkNDejlZNS9IMm5TbDdWNjRKYjl3Ynd3Y2w2TWtIYmxSb2tML2I4NGt4NFVxTUNkZnM4Y1AwMkl0THRYN25JVStxN0pIT2ZnYTR5a3p0cHdWM1h1MDJkdVc0WWFrYWtaYWdCMzczaGc2ZGFCbURzYWV1WjAvVzZVNGR1NnE3NzJWdjNtc0FnTDZMVUJJQWdFdFVWbnFTVi9ZVEZPRHJsZjJjZDlQTU1UcDJxbGhIVGhacC9JaUI4ajMzQTM5TVpuOWxEVTVTYm42cER1Y1Zhdnp3QWNhUC81blptZnJUb3BVcXI2d3h5dlRVL0xuR0QvNzg0Z3J0UG54UzBlSEJHajZvK2NmNHpWZU4xWlk5UjdWeFY4c01zVmFyVlU2bmRPaEVnWEx6UytWanMrcUtvU255YzlobHNVanpiNTZtVlZ2MnE2R3h1U3ZrL1RkTk5VS1h1dm9HYmRwOVZBME5qVXBMYmhuUHpsc21qMHBYUmRWWmJkMTd6QzBNNm1wZDJ4SWZIYWFIYnA5cGhFOVZOWFhhdk9lSVlpTkNsSm5hcjlObC91UmM4RFI3d2pEanVaMEhUK2hrWVZtbjF1bHVIWHZxM04wMGM2ektLcXYxNWM1REdwZ1FyWlQ0U0VuTjNXVnZtVFZXajc2d3hPTTZkdGFEdDgxUVNLQ2ZKS21pc2thUHZmaWhtcHFjSFd6VitiSjM5WnJvN3IwUkdScW8zODZmYTlTeHJyNUJXL1ljVTJOVGswWm45RmVndjBOK3ZuWTlldCsxK3VGanJ4am5zcnZudXJPZkFhNXVuRFphMVdkcnRYN0hJY1ZFaG1qSXVmUGo3K3ZRZzdkTTEwTi9XQ1NwNTY1blQ5ZnBiQjI3ZTA2NytsNjY4dlI2QlFCY1hnZ2xBUUNBVngzSks5SzlUN3lxK29aR3pjak8xRy91dmNaNDdWUlJ1ZTU1L0c4NlcxZXZXZU9INnBFZmZVK1NaTFZhbEpZY3F5MTdqa3FTNWs0YnJaaUlZRW5TK2gySDlPdi9XV3o4d0g3NGpxdDAvZFFzU2RJTjAwYTUvZWhmdVdtdkhuOXhxVnMzd3F6MEpEMjM0RlpKVW5oSW9OS1RZN1hueUNsSlVsSnNoTEhlUysrdjFkdWZiekVleDBhRWVPMmNTRkpWVGEzdWVmeHZ5aTl4SHgrdnEzVnR5NDNUUmhsQmIvWFpPdDN6bjM4ekFvSmYzREZUTjB3ZDFha3lQL1hYanlXNWh4bEwxK3h3NjlicHlUcmRyV05QbmJ1Q2tncmQrOFNyS3Erc2tjMXExVi8rN1E1bHBNUkprbHRMTkUvcTJCbFhEaCtnR1Zka3VPMi9zUFJNcC9iaGFkbTdlazEwOTk2NDZhcXhSb2hWVTF1bm56NzF1bzdrRlVtU29zT0Q5Zkt2NzFSWWNJRDhmTzI2ZGRZVit1UHJuMHZxL3JudTdHZUFxL0xLYXQzM3hHdkdkYmJnenF0MXphUVJrcVJSR2NtS0RBMVVjWGxWajEzUG5xN1QyVHAyOTV4MjliMTA1ZW4xQ2dDNHZCQktBZ0J3aWZqdnQxWjZ2VldqSks5MjNaYWtUemZzVm4xRG95UnB3emZ1WGZrKy9uS1hNWGJrK2gwNWJxK0ZudnZSS3pWM1hUelAzOWV1QlhkZWJUeE9pQWszbGk5czZmWE84cTJTSkQ5ZnU1Sml3eFVmRmFiRTJIQzNkV0lpUW93ZjY2ZUx5NVY0Ym45ekpvN1EzaU9uOUUxT25pUmRORERvaWs4MzdHNXpuMTJ0YTF2R0R1bHZMSCsrWVk5Ymk2WFhsbTNvZENqcExkMnRZMCtkdXc5V2J6ZGE1elkyTldubDVuMUdVQkllRW5EUk9uV1Z2NjlEOTl3NHlYajg5dWRidXRSOTJkT3lkL1dhNk82OU1YNzRRR1A1ay9XN2pSQkxrZ3BMeitqajlidDAyOVhacmNyWVhaMzlESEMxZE0xT3Q3b3QrbXl6RVVwSzBvREVhQldYVi9YWTllenBPdDJwWTFkNDQ3M3NqWHNOQU5EM0VVb0NBSENKOEhaNDJGT0t5NnVNNWFxYU9yZlhDbHhhZzFWVzE3cTlack5aamVYa3VKWWYyS015a3RzOVZtaWcrL2htRTBZTTFBK3VHYStNbERoWlhRZlFjK0d3dDR5Ujk5SjdhL1diKzY2UnpXcFZTbnlrL3ZTcjI1V2JYNnAzbG0vUjB0VTcxT1QwdkR0dFJ3NjdqRWZucXF0MWJVdDhWRXMzejRNWFhDOUZaWlVkYnQ5VHVsdkhuanAzRjdaT0xEMVRiU3pick5ZTFYvZUtPNzQzem1ocGVLcW9YUC83ajlWZDJvK25aZS9xTmRIZGV5TXVxcVUxWlZ1ZlhjZFBseGpMTVY1c2xkelp6d0JYdWZrbGJvL3pDdHk3SVFjSE5QL2pwS2V1WjAvWDZVNGR1OEliNzJWdjNHc0FnTDZQdndBQUFNQzdMaFpXZUJqeStkZzgrMEZ0dGJiOElKK1JuYW1uSHB4cmpBTzNibnVPWGw2OFZvKy85R0c3MjYvYXVsOC9lZkkxcmQxMlVJMU56ZDB2azJMRDlmQWRWK254bjE3dlVSazhWVmZmME9ielhhbHJlK3d1UVVURHVkYXFMY2ZwdmE5OTNhMmpHZWRPa3NmWFozZnNQM3JhV0k2TEROWG9EQysxRW15bjdGMjlKcnA3YjdnR1RXMEZtSzVoV3YwRjVlcXFybndHdUhKZVVFNWZoM3Y3amRxNjV1dXdwNjVuVDlicGJoMjdva2ZlU3hQdU5RQkEzMGRMU1FBQTBPZVVWRlFacmNtZWUzT0YzbHY1ZFlmYjNEbG52TEg4K2tjYjlmTGl0WktrUUgvSFJiYzdlTHhBLy82WHhRb1BDZFFQcjUxZ2pBYzNhVlNhTWxMaXRPL29hVFUwTmhrQlRsQ0FuOXYycnJQdmRrVlg2dHFlaXFxekNnOXU3Z3A1WVhmTzFJU29yaGV5bTd4WlJ6UDI2d2xyRjF0M3JkMTJVQmFMUlpOR3BjbGlrZjd0aDkvVkR4OTdSV1V1TGNlOHFUdlhoQ2YzUm5zS1NpcU1yc3dwL1NKYnZlNTY3TzVNR09TcXE1OEI1MTE0THc5S2NwL1U1L3dZanIxNTNYVzNqdWQxNXZydGpmY1NBSEI1b0tVa0FBRG9jM2JzenpXV3I1c3lVcUZCcmJ0QkRoMFk3L2JZTlhCeGJXVTBiOGFZZG85elBoaVNwTktLS3IzeTRYcTMxK01pUXlWSkpTNWQwcWVPR1d5MERBcndjMmpPeEJIcWpxN1V0VDBIanVVYnk3TW5ERlBZdVRES2FySG83bXUvMDYxeWRvYzM2MmpHZnR2ak9tUHp3TVRvTHUvbjJUZVdHME1iUklRRzZsZDN6KzUyMmRyVDFXdkMwM3VqUFp0Mkh6V1d2enRobU52NnNaRWhtblhsVU9OeFY4YlViRXRYUGdOY1hUdDVwQUw5bThmdHRWbXRiZ0ZnU1htVmpwNXFIa3ZSN092T1ZYZnEyTlhydHpmZVN3REE1WUdXa2dBQW9NOTVaL2xXelJ3M1JGYXJSYW54VVZyMHUvdTA4MkNleWl0ckZPVHZxN1RrR0FVSCtPbnErYzhhMjVTZHFWWlVXSkFrNmE1ckoyaHdTcHlDQW53MU1pMnAzZU04Y2Y4TktpcXIxSjdESjlYUTJLVGhnOXhuZ1QxeXNqbUUySG53aEdhT3k1UWtqVXhQMU1KSDc5S1J2Q0tOU0V0VWRIaXc2WFZ0enlmcmQybmNzRlJKVWxSWWtGNTU3SWZhdHUrNFV1T2plcldscERmcmFNWisyNU5YVUtyKzUxcUt6WnM1Um9reDRRb085TlA4cDkvbzFINkt5aXIxdi85WXJZZi82U3BKeldNRTNqQjFsQmF2MnVhVmNycnE2alhoNmIzUm5rV2ZiZGJzQ1VQbDcrdFFTSkMvWG5uc2JtM1pjMHhPcDFOak1sT01sbjJsWjZyMWp4WGVhV25ZbGM4QVY0a3g0WHIxOFI5cHg0RmNwU1hIS2ptdVpRYnlmNno4V2sxTnpWMk96Yjd1dkZYSHJsNi92ZkZlQWdBdUQ3U1VCQUFBZmM2QjQvbDY5bzNsUmdqZzcrdlF1R0dwbW5YbEVFMFlPYkROSU5BMTBQR3hXVFV4YTVDeTBwUDAvaGNYLzVFY0ZSYWt5YVBUTmYyS0RMZjl2cnRpcTQ2ZEtwWWt2ZkhKUnJleDBnWWtSR3RHZHFiQ2dnTzBaUFVPMCt2YW5wV2I5K2xMbDFuTnc0TUROUDJLREtVbVJHblZsdjNkS21kM2VMT09adXkzUFV2WHRMelhWb3RGRTBZT2JCWFdlV3JKbXUzR2JOYVNkUC9OVTVVUzM3cHJiSGQxNTVydzVONW96Nm1pY2ozNndoTFYxRGEzQ1BYM2RXalNxRFJOSHAxdWhGamxsVFY2NU0vdmU2M3JlbGMvQTg0N2ZycEVVV0ZCbXBHZDZSWkk3amh3UW9zKzIydzhOdnU2YzlXZE9uYjErdTJOOXhJQWNIbWdwU1FBQU9pVFBsaTlYZnVPbnRLOG1XT1ZsWjZraU5CQU9aMU9GWmFlMGU3REo3VnMzVGR1Ni8vOW93MXFhR2pTZFZOR0tqWXlSTVZsVlZxeVpydGUvMmlqNWs0ZjNlWXhYbDMybGNZTkc2RCtjUkZ5MkgxVVVWV2pBOGZ5OWVIYW5Wcjk5UUZqdlVNbkN2V0xQeXpTUFRkT1VrWktuQ3dXaTNibDVPbkY5OVlvT1M1QzEwMFphV3BkTCtiUkY1Ym85dStPMCt6eFF4VWRIcXlTOGlwOXNuNlhYbDMybGFhT0hkeXRjbmFITit0b3huN2I4dTZLcmJMWnJMcCtTcFppSTBOVTM5Q29nOGZ6Tzk2d0RVNm45TXlybjJyaGIrNlMzY2NtWDd1UGZuM1BOZnJuMy83ZGErVTlyeXZYaEtmM3hzVnMzSFZFZHovNmltNlpOVmJadzFJVkV4NHNwNXJISGR5dzg3QVdmYjVGcFJWVkhlN0hVMTM1RExodys4alFJRjAvZGFRaVE0TlVWRmFwenpiczBlc2ZiV2cxZ1l1WjE1MjM2dGlkNjlmczl4SUFjSG13VEw3bnY1ajY3REt4K3FVRmJvOWZXYnBlZjEzeVpTK1ZCZ0FBQUFBQUFKY3J1bThEQUFBQUFBQUFNQldoSkFBQUFBQUFBQUJURVVvQ0FBQUFBQUFBTUJXaEpBQUFBQUFBQUFCVEVVb0NBQUFBQUFBQU1CV2hKQUFBQUFBQUFBQlRFVW9DQUFBQUFBQUFNQldoSkFBQUFBQUFBQUJURVVvQ0FBQUFBQUFBTUJXaEpBQUFBQUFBQUFCVEVVb0NBQUFBQUFBQU1CV2hKQUFBQUFBQUFBQlRFVW9DQUFBQUFBQUFNQldoSkFBQUFBQUFBQUJURVVvQ0FBQUFBQUFBTUJXaEpBQUFBQUFBQUFCVEVVb0NBQUFBQUFBQU1CV2hKQUFBQUFBQUFBQlRFVW9DQUFBQUFBQUFNQldoSkFBQUFBQUFBQUJURVVvQ0FBQUFBQUFBTUJXaEpBQUFBQUFBQUFCVEVVb0NBQUFBQUFBQU1CV2hKQUFBQUFBQUFBQlRFVW9DQUFBQUFBQUFNQldoSkFBQUFBQUFBQUJURVVvQ0FBQUFBQUFBTUJXaEpBQUFBQUFBQUFCVEVVb0NBQUFBQUFBQU1CV2hKQUFBQUFBQUFBQlRFVW9DQUFBQUFBQUFNQldoSkFBQUFBQUFBQUJURVVvQ0FBQUFBQUFBTUJXaEpBQUFBQUFBQUFCVEVVb0NBQUFBQUFBQU1CV2hKQUFBQUFBQUFBQlRFVW9DQUFBQUFBQUFNQldoSkFBQUFBQUFBQUJURVVvQ0FBQUFBQUFBTUJXaEpBQUFBQUFBQUFCVEVVb0NBQUFBQUFBQU1CV2hKQUFBQUFBQUFBQlRFVW9DQUFBQUFBQUFNQldoSkFBQUFBQUFBQUJURVVvQ0FBQUFBQUFBTUJXaEpBQUFBQUFBQUFCVEVVb0NBQUFBQUFBQU1CV2hKQUFBQUFBQUFBQlRFVW9DQUFBQUFBQUFNQldoSkFBQUFBQUFBQUJURVVvQ0FBQUFBQUFBTUJXaEpBQUFBQUFBQUFCVEVVb0NBQUFBQUFBQU1CV2hKQUFBQUFBQUFBQlRFVW9DQUFBQUFBQUFNQldoSkFBQUFBQUFBQUJURVVvQ0FBQUFBQUFBTUJXaEpBQUFBQUFBQUFCVEVVb0NBQUFBQUFBQU1CV2hKQUFBQUFBQUFBQlRFVW9DQUFBQUFBQUFNQldoSkFBQUFBQUFBQUJURVVvQ0FBQUFBQUFBTUJXaEpBQUFBQUFBQUFCVEVVb0NBQUFBQUFBQU1CV2hKQUFBQUFBQUFBQlRFVW9DQUFBQUFBQUFNQldoSkFBQUFBQUFBQUJURVVvQ0FBQUFBQUFBTUJXaEpBQUFBQUFBQUFCVEVVb0NBQUFBQUFBQU1CV2hKQUFBQUFBQUFBQlRFVW9DQUFBQUFBQUFNQldoSkFBQUFBQUFBQUJURVVvQ0FBQUFBQUFBTUJXaEpBQUFBQUFBQUFCVEVVb0NBQUFBQUFBQU1CV2hKQUFBQUFBQUFBQlRFVW9DQUFBQUFBQUFNSlZQYnhjQUFBREFESVA3eCtyT2F5Wm94S0FFQlFiNHFxUzhTdlArOVFXdGZtbUJzYzZUQzVmcHN3MTdlckdVQUFBQXdPV0JVQklBQUh6clpRMU8wdThmdWtsMkg5di9aKy9PNC9RcTY3dnhmMmJQWkNhWlRIYVNURWpJUmlDUWhSZ2daZDh0S29xZ3FLMjFqMHNmRlpmSGx2YjMvR3hMOVJHWDB2Ym4wbG8zSG1uN3FLaVBpaUFxeWc0aVM5Z2lDWHNTRXBLUWZkOW4rZjBSdUpOSlpySk9UcmIzKy9YeTlUcjN1Yys1enZmYzk4V1krY3gxbmF1MHIxOWpqNE5ZRVFBQUhOMkVrZ0RBRWUrL3YvM3NVaUM1cGJrbEQvMWhWcXFyL0RNSUFBQU9GdjhhQndDT2VDT2IrcGUyLytNWEQrYS9ibnZvSUZZREFBQlk2QVlBT09KdFAyMTcwYkxWaFYrL290dy91UUFBWUh0R1NnSUFSNnp0RjdGNTNhZmZmMmsrL2Y1TGt5Um5mL0Q2WFo3ZnEwZjNYREwxeEp3eTl0aU1ITkkvUGV0cnMzN0Rwand6NTlYODRQWkg4c1N6Y3p1OTNuVTMzSmJlRFhXNTZ1SXBhZXpSZmFkck5kVFg1bDJYVE1rWkUwWmxZSitlMmJTNU9TL09XNXlmM2YxRTdubnN1WDI5WlFBQU9Dd0lKUUdBZlRheXFYOCtkdFY1QjZUdHI5MTBWMTZjdC9pQXRMMm5ydnZvV3pOdXhPQjIrM3JXMStiVWNjTXo1Y1RoK2R3TnY4Z2REei9UNGJsblRCeVZzeWVON3ZDOWtVMzljLzBucmtqdmhyclN2cXJLaWt3WTA1UUpZNXJ5bzk5T3k3Lzk2TzZ1dXhFQUFEakVDQ1VCZ0gxVzM3MG1FMFkzSGJDMjk5ZXZIM3c2U1hMSjFIR2xmZE5mZUNVTGxxemNvL1BMeTh2VDFwYTg5TXJpekZ1MElwVVY1WG5EaWNQU3Jib3FaV1hKMWU4NE4vZE1leTdOTGEwN25Ydld4TkZadlc1akhudm01UXpxMTZ1MHY3NTdUYjV3OWVXbFFITFJzdFdaTVd0QitqWDJ5RWtqdHdhZzc3aHdjcWJObkpPSG41Njl6L2NPQUFDSE1xRWtBSERFK3NKM2Y1V2tmU2g1NjMxUDVUY1B6ZHlqOCs5NjVKbDg5bHUzWnVIU1ZhVjlFMFkzNVN2WFhKVWthZXhabDlGREIyVG03SVU3bmJ0dXc2Wjg0TFAva1VYTDJ6L0Q4dkp6SjZWLzd4NUprZ2VmZWlsLzkrODNsMExOVDczbndseDJ6b1FreVZ2UG5TaVVCQURnaUNXVUJBQzZ6Q2YrNmFZdWErdGdUOTFPa2gvZjhWaVNwRnROVlpvR05HWlEzMTRaTXFDeDNUSDllL2ZzTUpTOC9hRVpPd1dTeWRacDNhK3JyYW5LTmUrOXVQUjZjUDl0Ylk4ZGZzeCsxdzhBQUljcW9TUUEwQ1dlZkg1ZW5ueHUzc0V1bzB0TlBYbEUvdlJOcCtmNFlRTlRYbGJXNFRIVlZSVWQ3cC8xeXBJTzl3OGR1QzE0bkhqODBFNnYzVkJYdXhlVkFnREE0VVVvQ1FEUWdmT25qTTNmZi9CTlNaTFd0clk4OE9TTGVYYk93aXhZc3FxMGYxYzJiMm51Y0g5bFJjY2g1bzdLeXpzT1FRRUE0RWdnbEFRQTZNQjdMejI5dFAyOVh6NmM3OXg4ZjVLa3JyWjZ2OXBkdm5wZEJ2VHVtU1Q1eWcvdXpFL3ZlbnkvMmdNQWdNTlIrY0V1QUFEZ1VMVDlzeU8zSC9WNHhmbW43RmU3VDIwM3hmMHRaNDlQUS8zTzA3UlBIREZvdjY0QkFBQ0hPaU1sQVFBNnNITE4rdlR0Vlo4aytiTTNUODJZWVFOVDM3MG00MGMxN1ZlN1A3N2pzVnh3NmdrcEx5L0w4RUY5ODhNdmZpalRYNWlmVldzM3BMNjJKcU9HOWsrUDd0MXk4ZFZmN29yYkFBQ0FRNUtSa2dBQUhiajVuaWRLMjVVVjVUbGp3c2hNR04yVW45MjlmOU90bjUrN0tGLysvaDFwYlcxTGt0VFdWT2ZVY2NOejBXa25aT3I0RWVuWDJHTy8yZ2NBZ01PQmtaSUFBQjM0UDc5OEtNM05yWG5MMmVNem9FL1BMRnU1THJmYzkyUys5OHVIYy9sNWsvYXI3Wi9mKzJTZW5iTXdWMXd3T1JOR042VjNRMTNhMnRxeVpNV2F6SmkxSUxjOThJY3V1Z3NBQURnMGxaMzFnWDlzTzloRlVJeDd2MzFOdTljMzN2cGd2bnZMN3c1U05RQWNDU2FNYWNwWC91cXFKTW1UejgvTEo2Ni82U0JYQkFBQUhBNU0zd1lBQUFBQUNpV1VCQUFBQUFBS0paUUVBQUFBQUFvbGxBUUFBQUFBQ2lXVUJBQUFBQUFLSlpRRUFBQUFBQW9sbEFRQUFBQUFDaVdVQkFBQUFBQUtKWlFFQUFBQUFBb2xsQVFBQUFBQUNpV1VCQUFBQUFBS0paUUVBQUFBQUFvbGxBUUFBQUFBQ2lXVUJBQUFBQUFLSlpRRUFBQUFBQW9sbEFRQUFBQUFDaVdVQkFBQUFBQUtKWlFFQUFBQUFBb2xsQVFBQUFBQUNpV1VCQUFBQUFBS0paUUVBQUFBQUFvbGxBUUFBQUFBQ2lXVUJBQUFBQUFLSlpRRUFBQUFBQW9sbEFRQUFBQUFDaVdVQkFBQUFBQUtKWlFFQUFBQUFBb2xsQVFBQUFBQUNpV1VCQUFBQUFBS0paUUVBQUFBQUFvbGxBUUFBQUFBQ2lXVUJBQUFBQUFLSlpRRUFBQUFBQW9sbEFRQUFBQUFDaVdVQkFBQUFBQUtKWlFFQUFBQUFBb2xsQVFBQUFBQUNpV1VCQUFBQUFBS0paUUVBQUFBQUFvbGxBUUFBQUFBQ2lXVUJBQUFBQUFLSlpRRUFBQUFBQW9sbEFRQUFBQUFDaVdVQkFBQUFBQUtKWlFFQUFBQUFBb2xsQVFBQUFBQUNpV1VCQUFBQUFBS0paUUVBQUFBQUFvbGxBUUFBQUFBQ2lXVUJBQUFBQUFLSlpRRUFBQUFBQW9sbEFRQUFBQUFDaVdVQkFBQUFBQUtKWlFFQUFBQUFBb2xsQVFBQUFBQUNpV1VCQUFBQUFBS0paUUVBQUFBQUFvbGxBUUFBQUFBQ2lXVUJBQUFBQUFLSlpRRUFBQUFBQW9sbEFRQUFBQUFDaVdVQkFBQUFBQUtKWlFFQUFBQUFBb2xsQVFBQUFBQUNsVjVzQXNBQURoUzNmdnRhMHJiMTkxd1czN3owTXlEV00zdVhYYk9oSHpreW5NeS9ZVlg4amRmL1VsYVc5c09ka2tBQUJ5aGpKUUVBRGlLZEt1dXl0U1RSK1M0d2YxMmV1LzlsNTJSYnRWVm1YTGk4RXdlTzZ6NDRnQUFPR29ZS1FrQWNKUzQvcE5YWk1Mb3BsUlhWZWE2RzI3THJQbEwycjNmMXJadFpHUkxhMnZSNVFFQWNCUXhVaElBNENneDVjVGhxYTdxL0cvUzM3bjVnV3pjdkNXL256NHJUenc3dDhES0FBQTQyaGdwQ1FBY2RTckt5NDBFN01DdDl6MlZXKzk3Nm1DWEFRREFVVUFvQ1FBY3NYWmNhS1ozUTEydXVuaEtHbnQwejlrZnZMN2RzUTMxdFhuWEpWTnl4b1JSR2Rpblp6WnRiczZMOHhiblozYy9rWHNlZTI2bnRrY002WmQzWFRJbEUwWTNwWGREWGJac2FjbmNSY3Z6MHpzZno2OGVmSHFQNm12czBUMVhYSEJLcG80ZmtXUDZOcVNpdkR5TFY2ekp0Smx6Y3RQdGoyYmgwbFc3dkovdEY4NjU2TFFUOHVuM1gxcDZ2ZjM5YlgvZTZ6Nzkva3RMeDc5KzdPNFc1dG5mZWwrY3R5UWZ2UHpNakIvVmxLcks4cnoweXBMYzhQTUg4dWlNT2J2OXJBQUFPTElJSlFHQWZUYTRmMk5wZTJSVC8zemxtcXU2ck8ydjNYUlhYcHkzdU12YU8yUGlxSnc5YVhTSDc0MXM2cC9yUDNGRmVqZlVsZlpWVlZaa3dwaW1UQmpUbEIvOWRscis3VWQzbDk2Yk1tNTRQdi9SdDZXcXNxSzByNkttUEtPSERzaVVjY1AzS0pROGFlVGdYUGZSdDZXaHZyYmQvaUg5R3pPa2YyTXVPWDFjUHZPdFcvUGc5SmYyOWxZUGlQMnRkOVRRQWZuTFA3a28zV3FxU3Z2R0RqOG1YL3I0MjNQMWwzNlFtYk1XSE5ENkFRQTR0QWdsQVlCOVZydGR3RlJmVzVNSm81dTZyTzM2N2pWZDFsYVNuRFZ4ZEZhdjI1akhubms1Zy9yMWFuZWRMMXg5ZVNtUVhMUnNkV2JNV3BCK2pUMXkwc2pCU1pKM1hEZzUwMmJPeWNOUHowNlNmT1RLYzBxQjVPWXR6WGxreHB3ME43ZGsxTkQrZTFSTG40YTZmUDdxeTlPenJsdXBqV2t6WDA1TGEyc21IWDlzNm1xcjA2Mm1LdGQrNk0zNTg4L2NtQVZMVnU3WHZmLzZ0WkQwa3FualN2dW12L0RLSHJmYkZmVmVlY0hrckZ5N1ByK2IvbEpHRE82WFlZUDZKTms2bGY2ZEYwM090ZCs0WmIvdUVRQ0F3NHRRRWdBNEtxemJzQ2tmK094L1pOSHkxZTMyWDM3dXBQVHYzU05KOHVCVEwrWHYvdjNtTkxkc2ZkN2twOTV6WVM0N1owS1M1SzNuVGl5RmtrMERlcGZPLy9iUDdzK1BmanV0OUhwQTc1NjdyZVhLQ3llWEFyNE5temJudzEvNFhtYlBYNW9rNmRmWUk5LzV1L2VtVjQvdTZWWlRsYXN1ZWtQKzVYdS8zZGZiVHBKODRidS9TdEkrbEx6MXZxZDJtcDU5SU90ZHZIeDFQdmk1Lzh5cXRSdFNVVjZlci8vUDkrVDRZUU9USk9OR0RONnYrd01BNFBBamxBUUF1c3duL3VtbUxtdXJLNmR1SjhudEQ4M1lLWkJNdGs3cmZsMXRUVld1ZWUvRnBkZmJUMDhmTy95WTB2YXJ5MVpseUd2dlhYckd5WGxtOXNMODRjWDVTZExoTlhaMCtra2pTdHUvZm5CR0tlQkxraVVyMXVSWER6NmRkMTA4SlVreStZUmpkOXZlZ2RZVjlmNzgzaWV6YXUyR0pFbExhMnZ1ZXZUWlVpaloyTFA3Z1NvZEFJQkRsRkFTQU9nU2F6ZHN5cFBQelR2WVpYUnExaXUzRjZJM0FBQWdBRWxFUVZSTE90dy9kT0MyNEhIaThVTTdQYitoYnR1ekZMLzkwL3Z6OXg5NlV5ckt5ek5zVUovODY5KzhPL01XcmNpUDc1aVdXKzk5S3ExdGJidXNaV0RmYmFNcE93cGY1NzY2dkxUZGZ3OUdYaDVvWFZIdmtoVnIycjFlc1daOWFidWl2SHgvU3dRQTRERGpYNEFBd0ZGaDg1Ym1EdmRYVmxSMHVIOUg1ZVZscGUxN0huc3VmM0hkZitYK0oxNUlTK3ZXcWQ1TkF4cnpxZmRjbU05KytMTGR0clY5Q05kUmdGbGV0dTFhVzVwYjlxaStBK21BMUx1YjRCWUFnQ09ia1pJQXdGRnQrZXAxcGVkQWZ1VUhkK2FuZHoyK1IrZTlNSGR4L3Zick42ZXhaMTMrL00xVFM4K2VQSFBpcUJ3L2JHQ2VuZk5xcCtjdVhyNjZORFY4MkRGOWRucC8rT0MrcGUzdEY0MXBibWxOWmNYV2dMQytlN2QyNTJ5L2N2aWVLTitMMFluN1dpOEFBSFRHU0VrQTRLajIxSFpUenQ5eTl2ZzAxTmZ1ZE15Skl3YTFlMzNteEZGNWZYRGdpdFhyY3VNdkhtejMvc0ErRGJ1ODVpTXo1cFMyM3poMVhMdmpCL1RwbVl0T083SDArc0hwTDVXMmw2OWFWOW8rNTVReHBSR0szYnRWNTlJelR0N2xOWk9VRnZCSmtoRkQrdTMyK1AydEZ3QUFPbU9rSkFCd1ZQdnhIWS9sZ2xOUFNIbDVXWVlQNnBzZmZ2RkRtZjdDL0t4YXV5SDF0VFVaTmJSL2VuVHZsb3V2L25McG5NOTk1SzFadW5KdFpzNWFrT2FXMXB3MHN2M3EwYk1YTE4zeE11Mzg4RGVQNXBLcEo2YTJwam85NjJ0ejQyZmVsMmt6WDA1YlcxdE9HVHNzZGJYVlNiWStkL0VuZDI0YnVUbjloVmR5d2Fsamt5VGpSdy9KRGRmK1dXYlBYNXFUUncxSnY4WWV1NzNYK1l0WDVOalhSanBlY2NFcEdkSy9NVDNxdXVYcUwzMy9nTlFMQUFDZE1WSVNBRGlxUFQ5M1ViNzgvVHZTMnJyMUdZZTFOZFU1ZGR6d1hIVGFDWms2ZmtTbllWL2ZYdlU1YTlMb25QZUc0OXNkODMvdmZDd3ZMMXkyeTJzdVhMb3ExMzdqbG16WXRMbDB6VE1uanNwWmswYVhBcjVWYXpmazAvLzJzNnpjYmtHWTcvLzY0WGJQYkR4dWNMK2NQMlZzZXZYb25sdnVmV3EzOTNycmZkdU9LUzhyeTlUeEkzWUtWTHV5WGdBQTZJeVJrZ0RBVWUvbjl6NlpaK2NzekJVWFRNNkUwVTNwM1ZDWHRyYTJMRm14SmpObUxjaHREL3loM2ZIL2VkdnZjK3E0NDNMc3dONnBycXJNNm5VYjh2ekxpL0tMKzZmbjNzZWYzNk5yUHZ6MDdMenYyaHZ6em9zbVo4cTQ0ZW5mMkNOdDJmcE14b2VtejhvUGZ6c3RLMWF2YTNmT1M2OHN5Zi80NXgvbUEyODdNOGNQRzVpeXNySTgvZUw4Zk91bjkyWG93TjU1eTluamQzbk4vM3ZuWTZtb0tNOWxaMC9JZ0Q0OXM2VzVKUy9NWFhUQTZnVUFnTTZVbmZXQmY3VDA0VkhpM205ZjArNzFqYmMrbU8vZThydURWQTBBUjRJckxqZ2xIM3ZuZVVtU3RSczI1ZEtQZi9VZ1Z3UUFBQndPVE44R0FBQUFBQW9sbEFRQUFBQUFDaVdVQkFBQUFBQUtKWlFFQUFBQUFBb2xsQVFBQUFBQUNpV1VCQUFBQUFBS0paUUVBQUFBQUFvbGxBUUFBQUFBQ2lXVUJBQUFBQUFLSlpRRUFBQUFBQW9sbEFRQUFBQUFDaVdVQkFBQUFBQUtKWlFFQUFBQUFBb2xsQVFBQUFBQUNpV1VCQUFBQUFBS0paUUVBQUFBQUFvbGxBUUFBQUFBQ2lXVUJBQUFBQUFLSlpRRUFBQUFBQW9sbEFRQUFBQUFDaVdVQkFBQUFBQUtKWlFFQUFBQUFBb2xsQVFBQUFBQUNpV1VCQUFBQUFBS0paUUVBQUFBQUFvbGxBUUFBQUFBQ2lXVUJBQUFBQUFLSlpRRUFBQUFBQW9sbEFRQUFBQUFDaVdVQkFBQUFBQUtKWlFFQUFBQUFBb2xsQVFBQUFBQUNpV1VCQUFBQUFBS0paUUVBQUFBQUFvbGxBUUFBQUFBQ2lXVUJBQUFBQUFLVlhtd0N3QTRXUHEvNy95RFhRSVVhdkdOZHg3c0VnQUFBSklZS1FrQUFBQUFGRXdvQ1FBQUFBQVVTaWdKQUFBQUFCUktLQWtBQUFBQUZFb29DUUFBQUFBVVNpZ0pBQUFBQUJSS0tBa0FBQUFBRkVvb0NRQUFBQUFVU2lnSkFBQUFBQlJLS0FrQUFBQUFGRW9vQ1FBQUFBQVVTaWdKQUFBQUFCUktLQWtBQUFBQUZFb29DUUFBQUFBVVNpZ0pBQUFBQUJSS0tBa0FBQUFBRkVvb0NRQUFBQUFVU2lnSkFBQUFBQlJLS0FrQUFBQUFGRW9vQ1FBQUFBQVVTaWdKQUFBQUFCUktLQWtBQUFBQUZFb29DUUFBQUFBVVNpZ0pBQUFBQUJSS0tBa0FBQUFBRktyeVlCY0FRTEgrWmVJSmFlcmVyZlQ2eXQ4OWZoQ3JBUUFBNEdna2xBUW8ySS8vYUZKcGU5NzZqZm5VRXpNUFlqVUFBQUJRUEtFa0FCVG9tTnFhVE9qVk14TWFlK1lMTTE4NjJPVndsTG4zMjllVXRxKzc0YmI4NXFGOS82TklWN1oxdURqYzcvbXljeWJrSTFlZWsra3Z2SksvK2VwUDB0cmFkckJMT213VjlWa2U3bjBPQUhaRktBa0FCYmwyM0tpTWEraHhzTXNBamxMdnYreU1kS3V1eXBRVGgyZnkyR0Y1Wk1ic2cxM1NZY3RuQ1FEN3owSTNBRkNRaHFxcWcxMENjQlJyYTlzMm1xK2x0ZlVnVm5MNDgxa0N3UDRUU2dJQXdGSGdPemMva0kyYnQrVDMwMmZsaVdmbkh1eHlEbXMrU3dEWWY2WnZBeHhpZHJjUXpwNnNubDFYV1pITGh3ek1sRDY5MHFlNk9odGFXdkxreXRYNXJ6bno5NmlHSHBXVnVieHBZTjdRdXlHOXE2dXpycms1ajY5WW5lKy9QRC9Yamh1OVI2dDNuOUJRbjRzRzlzdnhQZXZUVUZXWnphMnRlV1g5eGp5OGJHVnVmM1ZKTnJYc1BMS2tvM3VmMU5pUXl3WVB5SWdlM1ZPVzVNVTE2M1BUM0FWNVp2WGFsQ1U1ZDBDZlhEU3dYNFoyNzViV3RtVDJ1dlg1OGJ5Rm1iNXlUYWYzMTFXMW5kdS9UOTQ0cUYrYXV0ZG1TMnRybmxtOU50K2JzeUJ6MTIvbzlOek85bHNGSFhaV1VWNXVGRm9YdXZXK3AzTHJmVThkN0RLT0NIdjdXZXJMQUxBem9TVEFFV1pndDVyOHc3aFI2Vk5UWGRwWFZWNlpzL3IxenNqNjdxa3EzL1VnK1VHMTNmSVA0MGFsc1hyYlZPTmUxVlU1YjBDZmpPMVpuK3J5c2wyZVgxbFdsZytPR0pyekJ2UnB2NytpSXFONzFHVjBqN3FjTjZCUHJwdnhZcFpzMnJ6THR0NHg5SmhjMlhSTXUzMG5OTlRuNzhlTnl0Ly80ZmxjUExCZnp1N2Z1OTM3eC9lc3o2ZFBHSm4vTmVQRlBMMnFmVERabGJXOWQ5amd2SG53Z0hadFRHcHN5UEU5Ni9OWFR6eXoyL01wVmtOOWJkNTF5WlNjTVdGVUJ2YnBtVTJibS9QaXZNWDUyZDFQNUo3SG5tdDM3STRMUzd3NGIwaytlUG1aR1QrcUtWV1Y1WG5wbFNXNTRlY1A1TkVaYzNhNlRtT1A3cm5pZ2xNeWRmeUlITk8zSVJYbDVWbThZazJtelp5VG0yNS9OQXVYcnRybHRiWmZ4T0tpMDA3SXA5OS9hZW4xMlIrOGZxZnJUUmszUE85NTQ2a1pjK3lBdExhMjVkRVpjL0sxSDk2Vm4xei80VTdiM2Q2SUlmM3lvY3ZQeXZqUlExSldWcFlYNWk3S2QyNStJRTgrTjYrVFQzTFA5T3JSUFpkTVBUR25qRDAySTRmMFQ4LzYycXpmc0NuUHpIazFQN2o5a1oxR2x1MzRPZlJ1cU10VkYwOUpZNC91TzkzM3Z0N3ozdlNCZlZWRVB4c3hwRi9lZGNtVVRCamRsTjROZGRteXBTVnpGeTNQVCs5OFBMOTY4T2xkMXRkWmY5dHgvd3Z6RnVmRFY1eVQ4YU9IcExXMUxiK2YvbEsrL1AwN3NucmR4cHc3ZVV6ZTg4YlRNbnh3MzZ6YnNDbjNUSHN1WC8veFBkbTRlVXU3YSsxdEgzamRvZkQ5MXRYVzVPM25UY29aRTBlbGFVQmphcW9yczJyTmhqejUvTHg4NWx1Mzd0Vm51YXUrdkNmWDJaMGkralVBSENoQ3lhUFkrOTQ4TmU5Nzg5U0RYUVljTkVmaXlMVEtzckpjTS9hNGRvRmthMXRibG0zZWtsNVZsUmxVMjIwWFoyODkvNitPUDY1ZElMbnQvS29jVTF1ejJ4cisrOGhqMndXRnpXMXRXYlpwY3hxcXF0S3RZbXNnT3JpMlcvNTY3SWo4elZQUHByV3Q0eFZMQjNhcnlaVk54MlJkYzB1MnRMYW0xM1kxVlphVjVmODlZVVRxSzdlT2NseXpwYm5kUFplWGxlV2RRNC9KMDM5b0gwcDJYVzNWZWZQZ0FWbmYwcExOTGUxcjYxNVJrYmNNSHBBYlptMExkUlpzMkpnazZkK3RKcFZsWlR2dEw4Sk5VeWVtb3BNUm0xMmx2clltWDdubXFpNXI3MnMzM1pVWDV5M2U3M1pHTnZYUDlaKzRJcjBiNmtyN3Fpb3JNbUZNVXlhTWFjcVBmanN0Ly9hanV6czhkOVRRQWZuTFA3a28zV3EyZmNkamh4K1RMMzM4N2JuNlN6L0l6RmtMU3Z0UEdqazQxMzMwYldtb3IyM1h4cEQralJuU3Z6R1huRDR1bi9uV3JYbHdldGVzdXY2V3M4Zm5MLy9rb25iN3pwazhKc2NONmJkSDU0OFpObkNuZXp0cDVKRDg4Lzk0Uno3eXhlL2x1VG12N25OdDEzMzByUmszWW5DN2ZUM3JhM1BxdU9HWmN1THdmTzZHWCtTT2g1L3A4Tnd6Sm83SzJaTkdkL2pldnQ3ei92U0JQVlZFUDVzeWJuZysvOUczcGFxeW9uUmNSVTE1Umc4ZGtDbmpodTgybE53VG80OGRtTC84MDR2U2JidWZhK2RQR1p0ZVBicm4vaWRleUNmZmZVRnBmME45YlM0N1owSnF1MVhudWh0dWE5Zk92dlNCUStIN1BXNXd2M3pwNDI5UC85N3RGeVhyM1ZDWDg5NXcvQjZIaGNtdSszSlhYS2VJZmcwQUI1SlFFdUFJY21hLzNobmFmVnNnOHNyNmpmbjh6SzJqL3VvcUsvTEpNY016b1ZmUFhaNi8vZFRzK1J1Mm5yOTQ0OWJ6UHpWbWVFN2V4ZmtuOStyUkx2UzdiOG55M1BEU3ZLeHZhVWxsV1ZuK2RQamcvUEV4L1pNa3crcHFjMXFmWG5sdzZZb08yNm9xTDh1OWk1Zm4zMTk4T1MxdGJYbkw0QUg1MDJIYmZzR3RyNnpNbkhVYjh0a1pMMlRObHVhOG9YZEQvbnJzaU5MN28zdlVwYnE4UEp0Zm15N1h0YldWNTRFbEsvTDFGK2RrUzJ0YnJtZzZKdThjdW0xRTUwbTkyditTK1luSHQ0NmcyWEhxL2V2N2kxQlJ0dXNScmwxbHd1aW1MbXVydnZ2dVEvQTlhZU1MVjE5ZStxVjkwYkxWbVRGclFmbzE5c2hKSTdmMnAzZGNPRG5UWnM3SncwL3Z2SHJ1bFJkTXpzcTE2L083NlM5bHhPQitHVFpvNnlqYml2THl2UE9peWJuMkc3Y2tTZm8wMU9YelYxK2VublZidjkvTlc1b3piZWJMYVdsdHphVGpqMDFkYlhXNjFWVGwyZys5T1gvK21SdXpZTW5LL2JxdklmMGI4L0dyemkrOVhyOXhjeDZaTVRzRCt6VGsrR0VEOTZpTks4NC9KU3ZYck0rRDAxL0tzY2YweVlqWGdwL0tpdks4KytJcHVmYWJ0K3h6ZmVYbDVXbHJTMTU2WlhIbUxWcVJ5b3J5dk9IRVllbFdYWld5c3VUcWQ1eWJlNlk5bCtZT0hwVncxc1RSV2IxdVl4NTc1dVVNNnRkcnYrOTVmL3ZBbmlpcW4zM2t5bk5LZ2VUbUxjMTVaTWFjTkRlM1pOVFEvdnRVZDBldXZPQ1V2THh3V1dZdldKclRUeDZSbXFxdHZ5NmNNdmJZVEJqVGxIbUxWbVRXL0NVNS9hVGpVdjNhZXhkTUdadC8vZUZkV2JWMjI2TXI5cllQSEFyZmIxMXRUYjc0OGN2YkJZWFB6MTJVdVF1WHAyOWpmVTRlTldSdlBzcE8rM0pYWEtlSWZnMEFCNXBRRXVBSWNucmZ4bmF2di9uUzNOSTA0blhOTGZuWDUrZmttMjg0cWRPQTZyUyt2ZHE5L3VhTGM3TjQ0N2J6di9iQ3kvbkc1SEdkbm4vaHdHMmpXWlp1MnB5dnY3QTFVRXkyamtyODBkeUZwZUF2U1U1cGJPZzArR3RwYTh0M1o4OHJuWC9iZ3NXNXN1bVkwb2pHSkxseDlpdFpzNlU1U2ZMbzhsV1p2VzU5aHRkMVQ3SjF0R1JqZFZVV2JkeDBRR3I3enF5NTJkSzY5ZnlmejM4MWx3OFpVSm9hMzNlN1Vac2NYSmVmTzZuMGkvK0RUNzJVdi92M20wc2h5S2ZlYzJFdU8yZENrdVN0NTA3czhCZjN4Y3RYNTRPZis4K3NXcnNoRmVYbCtmci9mRThwSU5sK0ZOaVZGMDR1QlpJYk5tM09oNy93dmN5ZXZ6UkowcSt4Ujc3emQrOU5yeDdkMDYybUtsZGQ5SWI4eS9kK3UxLzM5ZFp6SjViQ3FRMmJOdWREbi92UHpGdTB0YjllODk2TDg2WXpUOTV0RzR1V2JidTM4ckt5ZlBXdnI4cEpJN2VHSWVOR0R0N04yYnQyMXlQUDVMUGZ1clhkZFBVSm81dEtJMmtiZTlabDlOQUJtVGw3NFU3bnJ0dXdLUi80N0g5azBmTFY3ZmJ2NnozdmJ4L1lFMFgxczZZQjIvNnc4dTJmM1o4Zi9YWmE2ZldBM3AzL3dXaHZ6SjYvTkIvODNIOW1TM05MenA4eU5uLy93VGVWM2x1NGRGVSs4Tm4veU1iTlczTFI2U2ZtMC8vdGo1TWs1ZVZsR1RWMFFLYk5uRk02ZG0vN3dLSHcvYjd0M0ltbHo3RzFyUzJmKzg1dHVmT1JiYU01WHcrTDkxUm5mYmtycmxORXZ3YUFBMDBvQ1hBUXRhWGo2Y0g3YW5qZHRsR1M2NXBiOHV6cXRlM2VYN1dsT1lzM2J1NTBHdmJyZ1Y2U3JHOXB5VE03bkw5eTg1WmRuaitteDdZcFpIMXJxblBUMUltN3JIZkFMcWFETDltME9ldWFXMHF2VzlyYXNteno1Z3plYmdyNjgydmExN2RvNCtaMjk3RDk4eSs3c3JiRkc5dlh0cVcxTFVzM2JTbDlMalc3ZVc3bndYRC9rdVZwV0xtK3k5c2Qwcit4TkZKbjg1YVdYUE9WSDNkWjIxMHhkZnVNaWFOSzI3VTFWYm5tdlJlWFhnL3V2eTNFSHp1OC9iTkxYL2Z6ZTU4c2pmNXFhVzNOWFk4K1d3cUxHbnR1NjJ1bm43UnRsTzZ2SDV4UkNpU1RaTW1LTmZuVmcwL25YUmRQU1pKTVB1SFkvYm1sSk1tazQ0ZVd0bi96ME14U2VKTWsvL0dMQi9jb2xOeiszbHJiMm5MM3RPZEtvZVQyOTdZdmZuekhZMG1TYmpWVmFSclFtRUY5ZTJYSWdQWi9OT25mdTJlSG9lVHREODNZS2NSSjl2MmU5N2NQN0ltaSt0bXJ5MVpseUd2dFhYckd5WGxtOXNMODRjV3RDNWgxOUpudGk5c2ZtcEV0ci8xOGUrZ1A3UjgxOEt2ZlBWMTZkdVNEVDczWTdyMkd1dmFQQjluYlBuQW9mTDluVEJoWjJyNTcyblB0Z3NJa21iTmcyVzdiMkY1bmZia3JybE5FdndhQUEwMG9lUlM1OGRZSEQzWUpjR2pwdmV2bkt4NElsVHVNTU56WXdkVEYvZEdqYXR1UDlaVmJ0blI0VEhNbnowbmM4ZndWbS9mKy9KNVZlL2QvSzdVVm5ZZDNyNDlDM042T3UzWThac2RuUUpabDIrZmRsYlYxOUJuczZuTTVGSHoxK1RsWmZPT2RYZDd1RlJlY2tvKzk4N3dreWVibTV2MWVJS1dyRFIyNDdaZnppZHVGSGp0cXFLdnRjUCtTRmUyZlM3cGl6YlpndDJLNzhIbGczMjJqMURvS1UrZSt1cnkwM2I4TFJyUU42dGZRNmZVV0wrOTg1Zm50N1hodmE5WnRlOFpweFg0RzYxTlBIcEUvZmRQcE9YN1l3SlIzTXJLNnVxcWl3LzJ6WGxuUzRmNTl2ZWY5N1FON29xaCs5dTJmM3ArLy85Q2JVbEZlbm1HRCt1UmYvK2JkbWJkb1JYNTh4N1RjZXU5VG5UNEhkMjhzVzdXdXRMMXVRL3NGdXhadlYrZmE5WnZhdlZleHc4L012ZTBEaDhMM08zVGd0aEdLVDNYQno3TE8rbkpYWEtlSWZnMEFCNXBROGlqeTNWdCtkN0JMZ0VOSy8vZWR2L3VEdWxpZkhhYjFybnB0Nm5Gbk9scm91bUlYandac2Jtc3JUYTJ1cmVqNEYvNmVuUVFCeVd1aDNtN09yNi9zL1B4TnJhM3AvdHA1elcxdFdieHhVNmZISmlsTkRTL0NvVndiQjA1bEovMTRSK1c3V1ZXK3BKUFFaL3ZncUtOZ2FQdFFac3QybzJ6M1ZmVjJJZnVXTGUzYjI5OUFjWDl0UCtXM3RhMHREeno1WXA2ZHN6QUxscXhxTnhXNE01czcrYm00ci9mYzVYMmdpR3QwMHMvdWVleTV6TDl1UmY3c1RWTXpkZnlJVkpTWHAybEFZejcxbmd2emhoT0c1VysvZnZPZWxyelgxOTd0ZTl2Wmx6NXdLSHkvTmRYYmFtaHAzZjgvR25iV2w3dmlPa1gwYXdBNDBJU1NBQVVhdjhNaU1TK3RYYmZUTVp0YVdsUHoyb2lUM3RWVnFTZ3JLejM3c0Z0RmVmclY3R0xLODhiTkdmTGFRaXE5cTZzeXNGdE5YdDB1ZkR1dXZuc2FxcW82T3oxTE5tMmJIdDI3dWlxRGFydTFXeUY2V0YxdHU1VzVkelIvL2NhTWVtMmE5TWFXbG56cWlXZEt0UjlzaDBKdE8wN1hyeW92NjNCRUtGMW4rZXAxcFdlM2ZlVUhkK2FuZHoxK1FLNnplUG5xMHBUSlljZnMvRHk0NFlQN2xyYTNYK1NtdWFVMWxhLzk5MTdmdmYzbzdlMVgxTjNSbW5VYjA2dkgxbW05VFFON3QzdHZiNTk3MTlYZWUrbnBwZTN2L2ZMaGZPZm0rNU1rZGJYNzk2elZmYjNuSXZwQVVmMHNTVjZZdXpoLysvV2IwOWl6TG4vKzVxbWxad2VlT1hGVWpoODJNTS91eDZycFhXVmYrc0NoOFAwdVc3VzIxTllKeHczS0wrNmZ2czl0SGVqckZObm5BT0JBT2ZRZWVnVndCSm5jdTZFMGdYaG85OXE4WStpMkZVVGJrZzRYVWxtMGFWdUlXRnRSa1Q4ZXRIWHhsWXF5c3Z6WjhDR3Ayc1dvaDZkWHRaL2k5dUdSeDVhbVpQZXByc3BIUnU3NldYWlByOXp4L0tHbGFjOTlxcXZ5MFZIRGRubitROHUyaFMzMWxaVzVldFN3blVhSFZwV1g1Y1NHSGpzdHluT2dIUXExN1RoZC8vWHJkRFlxbGYyMy9kVEl0NXc5UGczMU8wOWxQSEhFb1AyK3ppTXo1cFMyM3poMVhBYjIyVFlWZFVDZm5ybm90Qk5McngrY3Z1MDVmY3UzbXlwN3ppbGpTaU1xdTNlcnpxVm5kUDVjeU9kZlhsVGEvdU0vR2xjS01Ndkx5dksrTjAvZDl4dnBBdHMvTjNEN2tXSlhuSC9LZnJXN3IvZGNSQjhvcXArZE9YSFU2NFBaczJMMXV0ejRpL2FQNXRtKzN4MU0rOUlIRG9Ydjk3R1pMNWUyTHo3OXhFdytZVmk3OTQ4YjNDOWRvU3V1VTFTZkE0QUR5VWhKZ0FQb2I4YU95THJtbHF4dmFVbmZtdXBzSHlmZXZXaFpGbTdZZVFyeGt5dFdaMmozYmI5Y3ZIZlk0THg1VVA5VWw1ZW5ycklpTGR0TjBkN1JyeGN1eVFVRCs1YWVYWGxDUTMyKzlZYVRzbnpUbHZTcHFlcjB2TmY5YXVHU25ML2QrY2Yzck04M2R6aC9WOWUvL2RVbHVXQkEzOUtDTDJmMGE4d1ovUnF6YXN1V3JHL2VPZ0swc2JvcVpVbnVXYndzdis5a2Rlc0Q0VkNvYmZiYTlSbTkzWUk3SHhzMUxGY05IWlJlVlpWNTkrK2Y3UExyc1hXeGpRdE9QU0hsNVdVWlBxaHZmdmpGRDJYNkMvT3phdTJHMU5mV1pOVFEvdW5SdlZzdXZ2ckwrM1dkSC83bTBWd3k5Y1RVMWxTblozMXRidnpNK3pKdDVzdHBhMnZMS1dPSGxVYUlyVml6UGorNWM5dUlwdWt2dkpJTFRoMmJKQmsvZWtodXVQYlBNbnYrMHB3OGFrajZOZmJvOUhxL2Z2RHBUQmszUE1uV1ZZeS9lKzM3OHRpemMzUGNvTDd0Um1VZURDdlhyRS9mWHZWSmtqOTc4OVNNR1RZdzlkMXJNbjVVMDM2MXU2LzNYRVFmS0txZmZlNGpiODNTbFdzemM5YUNOTGUwNXFRZFZrbWZ2V0JwSjJjV2ExLzZ3S0h3L2Y3ZzlrZHk0V2tucEtxeUlwVVY1Zm1uVDE2WnAxK2FuMWVYcmNxZ3ZyMXl3bkdEY3M2SHJ0L0xUK1BBWEtlb1BnY0FCNUtSa2dBSFdGMWxSZnJ0RUVnK3RYSjEvdmZzamg5dWY4djh4Vm0xd3lJMWpkVlZxYXVzeUIydkxzMkNEb0xNMTgzZnNERTN6SnJYYnBKd1pWbForbmVyVGtWWldSNVp0akt2ck4rNHorZi9kb2ZyN3pqeGVGTkxhNjZiK1dMbXJ0L1FibjlEVlZXT3FhMUo3OWRDdjRQaFVLanRsd3VYWk5NT295WDcxVlNuNmhCY3JmdEk4ZnpjUmZueTkrOUk2MnZUNUd0cnFuUHF1T0c1NkxRVE1uWDhpRjBHZjN0ajRkSlZ1ZllidDJURHBzMmw2NXc1Y1ZUT21qUzZGRWl1V3JzaG4vNjNuMlhsZG91WWZQL1hEN2Q3eHVSeGcvdmwvQ2xqMDZ0SDk5eHk3MU9kWHUvT1I1L043N1piL2JoWGorNDUvdzNIWi9qZ3ZybjF2dmJuZGNVekxQZkd6ZmM4VWRxdXJDalBHUk5HWnNMb3B2enM3djJiWHJxdjkxeEVIeWlxbnlWSjMxNzFPV3ZTNkp6M2h1UGJ0ZnQvNzN3c0x5L2N1OVdoRDVSOTZRT0h3dmM3OTlYbCtkd050NVhhTHl0TFRobzVPQmVlZWtKT0hERW91L203WHFIWEtiTFBBY0NCWXFRa3dBRTBmZVdhREsrdlRmZUtpcXh2YnNuc2RSdHk3NUpsdVgveDhwMEN2ZGV0MnJJbG41NytmTjU5N0tDYzFLdEh1bGRVNU5XTm0vTHJoVXR5KzhJbCtlZUpKK3p5bW5lOHVqU3ZidGlVeTRZTXlPZ2VkYWtwTDgrckd6Zmw3a1hMOG9zRmkzUDloTEc3UFgvaGhrMTU2M2Juejkrd01iOTVkV2wrczNCSi92V1VjYVZqTjdic0hIWXMycmdwLzg5VHorYk1mcjF6ZXQvR0RLK3JUWDFsWlZyYmtqWE56Wm03ZmtPZVhMRTY5eXd1L3BmbmcxM2JnZzBiOC9kUFA1OTNOQjJUNDN2V3AzdmwxbjdSMGJORjZUby92L2ZKUER0bllhNjRZSEltakc1Szc0YTZ0TFcxWmNtS05aa3hhMEZ1ZStBUFhYS2RoNStlbmZkZGUyUGVlZEhrVEJrM1BQMGJlNlF0VzU4aCtkRDBXZm5oYjZkbHhlcjIzL1ZMcnl6Si8vam5IK1lEYnpzenh3OGJtTEt5c2p6OTR2eDg2NmYzWmVqQTNubkwyZU03dmQ2MTM3Z2w3MzdqcWJuazlCTXpvRS9QTEYyNU5yZmRQejAvdmV1SnZQbXNiZWV0WHRmNUh5SU9oUC96eTRmUzNOeWF0NXc5UGdQNjlNeXlsZXR5eTMxUDVudS9mRGlYbnpkcHY5cmUxM3N1b2c4VWNZMy92TzMzT1hYY2NUbDJZTzlVVjFWbTlib05lZjdsUmZuRi9kTno3K1BQNzNmN1hXVmYrOENoOFAzZU0rMjV6SjYvTk8rNlpFcE9PZjdZOU9sVmx5M05MVm13WkdVZWVQTEYzVGRRNEhXSyt0a0dBQWRLMlZrZitFZFAyQWVPU2dkajllM0RYWDFsWmY3M3FTZVhSaFRPV2JjaDF6ejV6RUd0aVQyMytNWTd1N3pOS3k0NEpSOTc1M2xKa3JVYk51WFNqMysxeTYvQjNqbHIwdWo4cnc5ZlZucDkyYWYrcmQzb3pDUFIwWGpQUnhQZkx3QWNtY3dYQTZDZFhjMGFlK3VRQWUzZS84UEsxUWU2SEtBVFowMGFuZklkRnI0YVBxaHZQbjdWZWFYWFR6NC83NGdLYjQ3R2V6NmErSDRCNE9oaStqWUE3ZnkvSjQ3TTc1ZXV5TVBMVm1iZGE4KzdxcStzekdXRCsrY3Rnd2VVam10cGE4dHZGeDBhaXlyQTBlaC9mZml5ckZ5elBzL01malZyTjJ4TS84YWVPV25rNEZLbzA5elNtbS8rNUw2RFhHWFhPaHJ2K1dqaSt3V0FvNHRRRW9CMmp1bFdrdytQUERiL2ZlU3hXYjVwYzFxVG5WWU9UNUtiNWk3c2NQVndvRGk5ZW5UUDZTY2Z0OVAralp1MzVBdmYvVlZtemxwd0VLbzZzSTdHZXo2YStINEI0T2dobEFTZ1EyVkordFJVNzdTL3VhMHQvelY3Zm42NWNISHhSUUVsLzNIcmd6bnQ1QkZwR3RDWWJqVlYyYkJ4YytZdldabEhaOHpKeis1K0lrdFdyRG5ZSlhhNW8vR2VqeWErWHdBNHVsam9CamhxV2VpbVkyZjA2NTB6K3pYbTJMcnVhYWlxVEZtU3RjMHRXYkJoWTU1ZXRTYS9mWFZwVm16ZWNyRExaQjlZNkFZQUFEaFVHQ2tKUURzUExGbWVCNVlzUDlobEFBQUFjQVN6K2pZQUFBQUFVQ2loSkFBQUFBQlFLS0VrQUFBQUFGQW9vU1FBQUFBQVVDaWhKQUFBQUFCUUtLRWtBQUFBQUZBb29TUUFBQUFBVUNpaEpBQUFBQUJRS0tFa0FBQUFBRkFvb1NRQUFBQUFVQ2loSkFBQUFBQlFLS0VrQUFBQUFGQW9vU1FBQUFBQVVDaWhKQUFBQUFCUUtLRWtBQUFBQUZBb29TUUFBQUFBVUNpaEpBQUFBQUJRcU1xRFhRREF3Ykw0eGpzUGRna0FBQUJ3VkRKU0VnQUFBQUFvbEZBU0FBQUFBQ2lVVUJJQUFBQUFLSlJRRWdBQUFBQW9sRkFTQUFBQUFDaVVVQklBQUFBQUtKUlFFZ0FBQUFBb2xGQVNBQUFBQUNpVVVCSUFBQUFBS0pSUUVnQUFBQUFvbEZBU0FBQUFBQ2lVVUJJQUFBQUFLSlJRRWdBQUFBQW9sRkFTQUFBQUFDaVVVQklBQUFBQUtKUlFFZ0FBQUFBb2xGQVNBQUFBQUNpVVVCSUFBQUFBS0pSUUVnQUFBQUFvbEZBU0FBQUFBQ2lVVUJJQUFBQUFLSlJRRWdBQUFBQW9sRkFTQUFBQUFDaVVVQklBQUFBQUtKUlFFZ0FBQUFBb2xGQVNBQUFBQUNpVVVCSUFBQUFBS0pSUUVnQUFBQUFvbEZBU0FBQUFBQ2lVVUJJQUFBQUFLSlJRRWdBQUFBQW9sRkFTQUFBQUFDaVVVQklBQUFBQUtKUlFFZ0FBQUFBb2xGQVNBQUFBQUNpVVVCSUFBQUFBS0pSUUVnQUFBQUFvbEZBU0FBQUFBQ2lVVUJJQUFBQUFLSlJRRWdBQUFBQW9sRkFTQUFBQUFDaFU1Y0V1QUFDZ0tFMERHblBwbVNkbjBwaWhHVEtnTWJYZHF0UGMzSklWYTlabnpvSmx1ZW4yUi9MNHMzT1RKUGQrKzVxZHptOXRhOHVHalp2enl1S1ZlZmpwV2ZueEhZOWw5ZG9OdTd6bStORkQ4dFZyM3RXdWpkK3RIaW9BQUJrQ1NVUkJWQ3YvK2h0WnVuSnQxOTRjQUFBY1JvU1NBTUFScjZxeUloKys0cHk4N2R5SktTOHZhL2RlZFZWbEJ2VHVtUUc5ZSthWjJRdExvV1JIeXN2S1VsZGJrekhIRHNpWVl3Zmswak5PemtlLytMMHNYTHFxMDNNdU91M0VuZHE0NE5TeHVlbjJSL2Z2cGdBQTREQm0rallBY0VTcnJxck1QMzdpaXJ6OS9FbWxRSEpMYzB1ZWZINWU3bmo0bWR6MytQT1pzMkRaTHR1WS9zSXIrZldEVCtldVI1OXRGMEQyYWFqTFg3ejk3RjFlKzl6Slk1SWs2emR1THUyLzhOUVQ5dWVXQUFEZ3NHZWtKQUJ3Ukx2Nm5lZG0wdkZEUzY5L2ZzK1QrYzdOOTJmMXVvM3RqaHZVcjFkNjk2enJzSTFiNzNzcXYzbG9acEtrb3J3OFgvelk1Wmt5Ym5pUzVKVHQydDdSMVBFalVsZGJreVQ1L2ZTWGNzYkVVYW1wcXN6SXB2NFpOcWpQYnNOUUFBQTRVaGtwQ1FBY3NVWU02WmUzbkRXaDlQcjd2MzQ0Ly9LOTMrNFVTQ2JKZ2lVcjgvUkw4M2ZiWmt0cmErNTU3TG5TNjlwdTFaMGVlL0YyVTdmdmZlejVQUGJNeTZYWFJrc0NBSEEwTTFJU0FPZ1M5YlUxK2NvMVYzVlplMSs3NmE2OE9HL3hmclh4cGpOUFR0bHJqNUJjdkh4Ti92ZlBmOWNGbFNWTkEzcVh0dWN0V3Q3aE1RMzF0YVhSbEJzM2JjbERmNWlWbXBxcVREMTVSSkxrZ2xQSDVqczMzNSsydGk0cENRQUFEaXRDU1FDZ3kwd1kzZFJsYmRWM3I5bnZOaWFPMlRhMSt0N0huOCtXNXBiOWFxKzJwanJuVHprK1YxeHdTbW5mVCs1OHZNTmp6NTh5TnBVVld5ZWwvUDRQczdKcFMzTis5K1FMMmRMY2txcktpZ3pzMDVCeEl3Ym5EeS91Zm5RbUFBQWNhWVNTQU1BUjY1aCtEYVh0dWEvdSsvTWJQLzMrUy9QcDkxKzYwLzZmM1BWNGZuSC85QTdQdWVpMGJkT3o3MzcwMlNUSnVnMmI4OGlNMmZtajhTT1RiSjNDTFpRRUFPQm9KSlFFQVBiWi9NVXJTOXN2emx1Y3IvM3dyaTVyZTMrbmJpZGJWNzkrWFV0TDYzNjM5N3JWYXpmazJtL2Vrc2VmbmR2aCswMERHak4yK0RGSnRrM2RmdDA5MDU0cmhaTG5UaDZUcjk1MFo1cTdzRFlBQURnY0NDVUJnSDIyWWRQbTB2YmFEWnZ5NUhQekRtSTFPMXU3ZmxONjFuVkxraHpUdDljK3R6UDloVmV5Yk5XNm5IN3ljZWxXWFpXZTliVjV6eHRQemZRWFh1a3dVTHpvOUcwTDNHell2Q1dmK3BNTFM2KzNYeGluWjMxdHBwdzRQQTlPZjJtZmF3TUFnTU9SMWJjQmdDUFc3UGxMUzl0blRCaFpXdlJtYjkxNjMxUDVoMi9la285OTZRZWw1MUpPUG1GWS91THRaKzkwYkZsWis2bmJqVDI2NTVLcDQwci9PM3ZTNkhiSFgzQ2FWYmdCQURqNkNDVUJnQ1BXL1U4OFg5b2VQcmh2M25MMmhQMXE3L201aS9MOVh6MWNlbjNGQmFka3pMQ0I3WTQ1YWVTUURPelRzT09wbmZxajhTTlNXMU85K3dNQkFPQUlZdm8yQUhERXV1MkJQK1JkbDV5YVBnMTFTWkpQdnV1QzFIV3J5WS92bUxiVFN0eGpoZzFNejdwdWVYVEduRjIyK2YxZlA1SS9QdU9rOUd2c2tmS3lzbnp5WGVmbkkxLzhYdHJhdHI1LzhYWlR0MmZOWDVJLy80Y2JkMnBqUU8rZStkR1gvaUpKMHEyNkttZE9HcFhmL0g3R3Z0OG9BQUFjWm9TU0FNQVJhLzNHemZuc3QyL05QMzN5eWxSVlZxUzh2Q3gvOGZhejhwNDNucG9ac3haazlib05xZXRXazVGTi9kTy9kNC9jZU91RHV3MGxOMjdla20vKzVMNzg3UWUycnNaOXduR0Rjc25Vay9LcjMvMGhWWlVWT2VlVU1hVmpmejk5Vm9kdExGcStPclBtTDhseGcvc2xTUzQ4ZGF4UUVnQ0FvNHJwMndEQUVlM0o1K2JsTC8rL0gyWEppaldsZmZYZGEzTHF1T0c1OE5RVE1uWDhpUFR2M1dPdjJyemprWm1aT1d0QjZmVmZ2UDJzMU5YVzVJL0dqMHg5OTVyUy9zNUN5U1I1OEtsdGk5dE1IanNzalQzcjlxb0dBQUE0bkFrbEFZQWozbFBQdjVJLytkc2I4aS8vNTdkNVpNYnNyRmk5THEydGJXbHBiYzNxdFJ2eTdKeFg4NU03SDg5ZGp6NjdSKzIxdFNWZnUrbXUwcFR0eGg3ZDg5OHUrNk5jZFBxMlJXdldyTitZR2JQbWQ5ckc5b0ZsZVhsWnpudkRtRTZQQlFDQUkwM1pXUi80eDdhRFhRUUFjSGlhTUtZcFgvbXJxNUlrVHo0L0w1KzQvcWFEWEJFQUFIQTRNRklTQUFBQUFDaVVVQklBQUFBQUtKUlFFZ0FBQUFBb2xGQVNBQUFBQUNpVVVCSUFBQUFBS0pSUUVnQUFBQUFvbEZBU0FBQUFBQ2lVVUJJQUFBQUFLSlJRRWdBQUFBQW9sRkFTQUFBQUFDaVVVQklBQUFBQUtKUlFFZ0FBQUFBb2xGQVNBQUFBQUNpVVVCSUFBQUFBS0pSUUVnQUFBQUFvbEZBU0FBQUFBQ2lVVUJJQUFBQUFLSlJRRWdBQUFBQW9sRkFTQUFBQUFDaVVVQklBQUFBQUtKUlFFZ0FBQUFBb2xGQVNBQUFBQUNpVVVCSUFBQUFBS0pSUUVnQUFBQUFvbEZBU0FBQUFBQ2lVVUJJQUFBQUFLSlJRRWdBQUFBQW9sRkFTQUFBQUFDaVVVQklBQUFBQUtKUlFFZ0FBQUFBb2xGQVNBQUFBQUNpVVVCSUFBQUFBS0pSUUVnQUFBQUFvbEZBU0FBQUFBQ2lVVUJJQUFBQUFLSlJRRWdBQUFBQW9sRkFTQUFBQUFDaVVVQklBQUFBQUtKUlFFZ0FBQUFBb2xGQVNBQUFBQUNpVVVCSUFBQUFBS0pSUUVnQUFBQUFvbEZBU0FBQUFBQ2lVVUJJQUFBQUFLSlJRRWdBQUFBQW9sRkFTQUFBQUFDaVVVQklBQUFBQUtKUlFFZ0FBQUFBb2xGQVNBQUFBQUNpVVVCSUFBQUFBS0pSUUVnQUFBQUFvbEZBU0FBQUFBQ2lVVUJJQUFBQUFLSlJRRWdBQUFBQW9sRkFTQUFBQUFDaVVVQklBQUFBQUtKUlFFZ0FBQUFBb2xGQVNBQUFBQUNpVVVCSUFBQUFBS0pSUUVnQUFBQUFvbEZBU0FBQUFBQ2lVVUJJQUFBQUFLSlJRRWdBQUFBQW9sRkFTQUFBQUFDaFU1Y0V1QUFBQWluYnZ0NjhwYlY5M3cyMzV6VU16a3lTWG5UTWhIN255bkV4LzRaWDh6VmQva3RiV3RvTlZZaUdPdHZzRkFBNGRRa2tBZ01ORXQrcXFURHArYUY1ZHRqcXo1aTg1Mk9Yc3Q2a25qOGhsNTB6SThjTUdwa2RkdDZ6ZnVEa3Z6RjJjbjkvN1pPNlo5dHhCcWVuOWw1MlJidFZWbVhMaThFd2VPeXlQekppOXoyMGRLdC9YcnVyb3l2c0ZBTmdiUWtrQWdNUEE5Wis4SWhOR042VzZxakxYM1hEYllSOUtmdUN0WitaUEx6MnQzYjRlM2J0bDB2RkRNK240b2ZuSnFNZnoxUi9jV1hoZGJXM2JSZ3EydExidWN6dUh5dmUxdXpxNjZuNEJBUGFXWjBvQ0FCd0dwcHc0UE5WVlI4YmZrd2YzYjh5Zi9QRzJRSEwxdW8yNTU3SG5zbXpWdXRLK3Q1ODNLY2NON2xkNGJkKzUrWUZzM0x3bHY1OCtLMDg4TzNlZjJ6bFV2cS9kMWRGVjl3c0FzTGNPL3IrVUFBQW9xU2d2UHlSR3JCM0lPa1lON1oreXNtMnZQLzZQUDhqc0JVc3pxRit2L09Eekh5enRIM3BNNzhKSEdONTYzMU81OWI2bkNyMW1WOWpYNyt0d3ZWOEE0UEFubEFRQWptaTllblRQSlZOUHpDbGpqODNJSWYzVHM3NDI2emRzeWpOelhzMFBibjlrcDlGaE95NkFzbURKcW56d2JXZG03SEhIcExtNU5kTmZlQ1hmK3VsOUhZWmxEZlcxZWRjbFUzTEdoRkVaMktkbk5tMXV6b3Z6RnVkbmR6K1JleDVyLzR6RUhhL1R1NkV1VjEwOEpZMDl1dWZzRDE3ZjRYR3YrL1Q3TDgybjMzOXBrcFNPN1d6aGxpUzU2TFFUU3NkdmY4N2UxTEczOTdjcmk1ZXZhZmQ2OWJvTkhSNzM4b0psU1pKM1hEZzVINzdpbkNUSm91V3JjOVgvL05ZZVgydnlDY1B5cDM5OFdzWU1HNURXMXVUeFoxL09sNzkvUjZmSDcrcHpIREdrWDk1MXlaUk1HTjJVM2cxMTJiS2xKWE1YTGM5UDczdzh2M3J3NlozT2YxMUgzOWZyR250MHp4VVhuSktwNDBma21MNE5xU2d2eitJVmF6SnQ1cHpjZFB1aldiaDAxUzdyTzVEOXBpdnFlM0hla256dzhqTXpmbFJUcWlyTDg5SXJTM0xEengvSW96UG03RlFmQUhCMEVVb0NBRjFpd3VpbWZPV2FxN3FzdmEvZGRGZGVuTGQ0djl1NTdxTnZ6YmdSZzl2dDYxbGZtMVBIRGMrVUU0Zm5jemY4SW5jOC9FeUg1NDRmM1pTLy9yTkxVbFZaa1NTcHFVcE9QL200bkR4cVNENzZwZTlsOXZ5bHBXTkhOdlhQOVorNElyMGI2a3I3cWlvck1tRk1VeWFNYWNxUGZqc3QvL2FqdXp1OHpoa1RSK1hzU2FQMzkxYjMyNjdxMkovNzI5SE1XUXZ5eU5Pek0yWGM4Q1RKWDczMzRuei9Wdy9uNCs4NnYzVE16KzUrSXJNWGJQMTgxNnpibVBMeXJVTXIrelgyMk9QN3VmU01rM0xOZXk5cE55cnp6SW1qTXFoZnJ6MXU0M1ZUeGczUDV6LzZ0bEpmU0pLS212S01Iam9nVThZTkw0V1NlK09ra1lOejNVZmZsb2I2Mm5iN2gvUnZ6SkQramJuazlISDV6TGR1ellQVFgrcncvQVBkYi9hM3ZsRkRCK1F2LytTaWRLdXBLdTBiTy95WWZPbmpiOC9WWC9wQlpzNWFjTUJxQndBT2ZVSkpBS0RMVEJqZDFHVnQxWGV2NlpKMnlzdkwwOWFXdlBUSzRzeGJ0Q0tWRmVWNXc0bkQwcTI2S21WbHlkWHZPRGYzVEhzdXpTMDdUMzE5MDVrblo5MkdUZm5ka3krbVQ2LzZuRFJ5YTdoWlYxdWRqNzN6dkh6cVgzNVVxdlVMVjE5ZUN1d1dMVnVkR2JNV3BGOWpqOUk1Nzdod2NxYk5uSk9Ibjk1NWRlT3pKbzdPNm5VYjg5Z3pMKzhVbVAzNnRiRHJrcW5qU3Z1bXYvQktGaXhaMlFXZnpwN1ZzYi8zMTVGcnYzbEwvdUV2M3BKVHh3M1AxSk5IWk9ySkk1SWtTMWV1elgvKzR2ZTU1YjRuUzhmVzFXN3JDNnZXZGp5cWNrZUQrdlhLSjk5OVFTbVFYTGRoY3g2ZE9Uc0RldmZNMk9ISDdGRWIyL3ZJbGVlVUFzbk5XNXJ6eUl3NWFXNXV5YWloL2RzZHQ2ZmZWNStHdW56KzZzdlRzNjVicWMxcE0xOU9TMnRySmgxL2JPcHFxOU90cGlyWGZ1ak4rZlBQM05qaDkzMGcrMDFYMUhmbEJaT3pjdTM2L0c3NlN4a3h1RitHRGVxVFpPdFU4M2RlTkRuWGZ1T1dQYW9GQURneUNTVUJnQ1BhWFk4OGs4OSs2OVoyMDB5M0g5WFoyTE11LzM5N2R4cWtWWm1lQWZqdVJ2YTFvYVY3VURhUlJXWFlYQmh4M3pYdWpsTkpORkZuQ3AxTWFxWlNNeFZyYXBLb05jWmxKcFdrSnFuWkttcmlFcDB4N2dxT0cwYkVJQzRvb0tnc0xpQ0tJRHMwQ0VLVEh3MGYzWFFqM1N6SEdyeXVYK2Q4NXp2ZmVkNCs1MGZYWGM5NTMwRjlxdkxXK3dzYm5idHF6YnFNdmVIT0xGcTZLa255VnhlZmtEOC80NmdreWFnaGZkTzlhOGNzVzFtVGkwNGFsWjdkNnpyNEprOS9OOWY4NXVGU3lQbWpTMC9MK1NlT1NKSmNjTkxJSmtPN21uWHJNL2I2TzdKbzJhcEd4Mjcrcno4a2FSZ3VQZmI4OUVhdjJlNEpPNnBqZDhmWGxHTkhISnpxSGwwYWZiNWcwZkxNbWI4bzlSYUZUdjhES2t2YnplMnV1L0Nra2FVRlh0Wit0aUZqLy9HT1VuRDJ3MHRQelFVbmptelc3MnpWdTZwN2FmdVdoeWJsZjU1K3RiUmYxWDNiT0pwN3Y3NTEyaEdsd0cvZCtnMzUzczNiT20vM3IraWNXNis1TE4wNmQwaTd0cTN6WjZjZm1YKzkrK2xHTmUzTjUyWlAxTGQ0MmFwY2VjT2RXYmxtWFZxVmwrZlhQN2swUS9wVkowbWo3bVVBNEt0SEtBa0E3TEs1SHk3TzMveno3L2ZhYis4Sjl6MHpOVW5Tcm0zcjlLNnFTSy9LYmptd3FxTEJkM3AyNzlKa0tEbnVoUm1sUURKSkhubHVXaW1VTEN1cm0yTncyY3FhSER0eVlPazc3ZHUyenRXWG5WSGFQNkRudG12dHFFUHZ5U2t6bXd5V2lyYWpPblozZlBXMUtpL1B0VmVla3hPUEdKd2tXYjU2YmU0YzkySU9PcUF5WjQ0Wm1oR0RlK2RYUDdrMHR6ODJPWGM4TmpubFpXVVp2ZVUxN3lSNThzV1p6UnJMRVlmMkxXMC9QZVd0QnAxOGQ0MmYwdUpROHBPbEszUGdsckdlZmV5d3ZQMyt3cnd4OTZNazJhVjdkL1RYQjVTMm41ZzhzOEZVQUo4dVg1MC9USDZ6OUt6VkgwdDllL081MlJQMVBUSnhXcW16ZFZOdGJaNTk1WjFTS0ZuUnBjTmVxUnNBK09NaGxBUUFkdG1hdGVzemJkYUhYM1laWDJqTXNBSDV5M09PenBCKzFTbXZQN2xnUFcxYXQycnk4M2tMbHpYWTN6NEE2dHlocnBPc1QvVzJZRzdra0Q0N3JLVnJ4L1pOZnY3ZWdtSlhtTjZSSGRXeHUrT3I3eS8rWkhRcGtGeXlZazIrZStOZFdiSmlUWks2ZVNTdnVmS2M5TzlWbWUrY2QwdzZ0VytiMmZNV2xlYVJuUG51eDNsaDJweG1qYVZYNWJiWG1lZHNGM0J2dlY1TDNQTGdwRng3MVRscFZWNmVmcjE2NUpjL3ZpUWZMbHFlKzU1NU5ZOU5uSjdhK3EyZHpWQmR1YTI3c3FrQWZ2NG4yNTY5bnQwYmQ1UW1lL2U1MlJQMWZicTg0WUpHeTFldkxXMjNLaS9mM1JJQmdEOXkvaHNBQVBaWnB4eDFTRzcrd1VVNWRFc0gzd3ZUNXViV2h5ZmwrbHZHTmV2ODJ0cUc4MHkyYTlPNndmNzZEUnVUSlB1MWFqclUzTjdXeFZxMnQrSHpqYzA2ZjIvYlVSMjdPNzc2emo1dVdHbjcvbWVtTmdnSTMxM3dhWDd3ODk5bDFyeEZTZXJtcWZ6YnkwNVBrcXhlKzFsdXVHMThtcHY5dGE0WE5HL2N1S25Cc2YxYXRmeGY0T2VtenNwM2I3d3JrMTZmazAxYm5vdmVWUlg1MGFXbjVmcnZuZC9pMzZzZnlqVVZhTllQMEQvZnJ2NnQ5dVp6c3lmcWE2U0Z3UzBBc0cvVEtRa0E3TE11Ty92bzB2YmRqNytVV3grZWxLUnVvWnJtNk5HdFU0UDlnM3MzWE5SazZ6eVZ5MWJWbE9ZVi9MZmZUY2lEejc2Mnl6VTNSM2tUWFdZYk45V1d3clpPV3pvNHQ2cS9ZdmF1MkpQajY5RjEyOTkwM2ZyUEd4MWZ2ZmF6L04wdkg4eHQxMTVlTjJkaG05YXBXYmMrUC83M0IxcTB1TStxbXM5UzBibnVGZUh0WDlldlAwZGxTOHladnpqLzhPdUhVOUdsWTc1OTdwalNYSnJIalJ5WUlmMnE4ODRIbnpSNVhsUDNhL0d5VmFWWDMvdDlyVWVqNC9WcjNGT0xHalZWeDQ1OEdmVUJBRjh0T2lVQmdIMVcvVENxZmxmWnhhY2MzcXp6enoxdVdHbmw1MWJsNVExQ3ptVXJhL0xCd3JwNTlxYlhlNFg5dkJPR3AydW54cTh4SHphZ1Y4dUszMDc5MWNFSEhMaC9vK1BMVnRhVXRrODhmSENwazYxRHV6WTUrOWhoamI3ZkVudHlmSjhzM2JiZzBJVW5qU3dGaDF0VmR1dVVTODRjblM3MXJyRmc4WW9HYzNzMngrd3QzWlpKM1dJdjNiWmNwN3lzTEZlY2UweUxmaXVwQ3g2M05nY3VYMVdUMjhkTmJuQzh1a2ZYQnZzN3UxOHZ6L3lndEgzV21LRU56cS9xMFNXbmYrT3cwdjdrR2UrMnVON20xckVqUmRVSEFIeDE2WlFFQVBaWksxYXZUZVdXYnNmTHp4MlR3ZjJxMDZsRDJ3d2YyTHRaNXgvUXN5SjNYditkVEovOVlRYjJxVXFmNm0wck1EL3c3R3VwcmExN0hmVytaNmJtMU5HSHByeThMUDE3VmViZW4xMlZHWE0reXNvMTY5S3BmZHNNN05Nem5UdTB5eG5mLzhVdWorV2p4Y3ZUZDB2SDJzV25IcDREZTFha2M4ZDIrZjdQNzBtU3pKaXpJS2VPUGlSSk1uelFnYm50dXN2ei9rZExNbXpnZ2FVNUdYZlZuaHpmNHkrOGthc3VPajVKMHE5WGo5eHowNVdaTnZ2RGJQaDhZNzVXMlMwRGUvY3N2UVpldTNsenlzdktNcmh2VmU2NTZjcE1mWHRlc2prWjFMY3EzN3o2TjE5NG5TY212MWxhSUtleVc2ZmMvdE52NS9WMzVxZC9yOHBkNnBTODRhOHZ5SklWYS9MV2V4OW40NmJhZlAzZ2hxdEh2Ly94a2diN083dGY5ejcxU3M0Y2MxamF0MjJUTHAzYTUvYWZYcEZYMzVxWHpaczM1L0JEK3BXNmVaZXZYcHNISnV4Nlorck82dGlSb3VvREFMNjZkRW9DQVB1c2g1OTd2YlM5WDZ2eUhEdmk0SXdZMURzUC9XL3pRcFJaSDN5U3ltNmRjc3BSaHpRSUpLZk4rakQzUHZWS2FYLzIvRVg1eFQzUGxFTEs5bTNiWlBUUS9qbjlHNGRtelBBQnV4MEtKc2xqejA4dmJaZVhsV1hNOEFFTmdyRjdubmlwd2R4K0J4MndmMDQ1NnBCMDY5d2hqMDZjbnQyeEo4ZjMreWRmeVlTWDN5N3RkMmpYSm1PR0RjaUpody9PNEw1VnBVQnkxcnhGR1h2OUhhWFZ0dHUyM2k5amhnM0ltT0VEU2tIekYzbjJsWGZ5ZjlQbmx2WXJPbmZJeVVjT1NmOERLdlBjcTdPYVhXOTlsZDA2NWZoUmczTHlrVU1halBuK0NWTXpiK0hTQnQvZDJmMWF1R1JscnZ2dG8xbTNma09TdXIvcGNTTUg1dmhSZzBxQjM4bzE2L0wzdjNvb0srb3RFTk5TTzZ0alI0cXFEd0Q0NnRJcENRRHNzLzc3OFNuWnVMRTI1NTB3UEZVOXVtVHBpcG84K3Z5MDNQMzRTN25vNUZFN1BmLytDVlBUcFdQN2ZQT1VVZG0vb25NK1hiNDZUNzQ0TS9jODhYS2p4VDBlbVRndDczeXdNQmVmZWtSR0RPcWQ3bDA3WnZQbXpmbDArZXJNZk8vampIL2hqZDBheS8wVHBxWlZxL0tjZjhLSVZQWG9rczgzYnNxYytkdGVVWDUzd2FmNTRiL2NtN0VYSHBjaC9hcFRWbGFXTitkK2xQOTQ4UG4wcWU2ZTgwNFl2bHZYMzFQajIxUmJtK3R2R1plbnByeVZzNDRabWtQNzkwcEZsdzRwS3l2TDBoVnI4dVo3SDJmQ1MyOW44b3k1MmJ3NXVlay9IOCtNT1F2eXJWT1BTTy9xaXF4YXN5NHo1bjdVckd0ZDk5dEhjOGxabzNQbTBZZGwvNHJPV2JheUprOU1mak4zam4reHRBSjRjOTA1L3NXTUhucFErbFozVDV2VysyVlZ6YnJNbnJjbzR5Yk55TVRYWmpmNi9zN3VWNUs4OU9iN3VlSzYyL09ucHgrUm80YjJUOCtLenRtY3Vqa2FwOHg0TC9jKy9XcVdyNnBwOU5zdDBadzZkcVNJK2dDQXI2Nnk0OGYrazJYd0FBQzJtSGpMMWFYdEcyOGJuNmVtdlBVbFZnTUFBUHNtcjI4REFBQUFBSVVTU2dJQUFBQUFoUkpLQWdBQUFBQ0ZFa29DQUFBQUFJV3kwQTBBQUFBQVVDaWRrZ0FBQUFCQW9ZU1NBQUFBQUVDaGhKSUFBQUFBUUtHRWtnQUFBQUJBb1lTU0FBQUFBRUNoaEpJQUFBQUFRS0dFa2dBQUFBQkFvWVNTQUFBQUFFQ2hoSklBQUFBQVFLR0VrZ0FBQUFCQW9ZU1NBQUFBQUVDaGhKSUFBQUFBUUtHRWtnQUFBQUJBb1lTU0FBQUFBRUNoaEpJQUFBQUFRS0dFa2dBQUFBQkFvWVNTQUFBQUFFQ2hoSklBQUFBQVFLR0VrZ0FBQUFCQW9ZU1NBQUFBQUVDaGhKSUFBQUFBUUtHRWtnQUFBQUJBb1lTU0FBQUFBRUNoaEpJQUFBQUFRS0dFa2dBQUFBQkFvWVNTQUFBQUFFQ2hoSklBQUFBQVFLR0VrZ0FBQUFCQW9ZU1NBQUFBQUVDaGhKSUFBQUFBUUtHRWtnQUFBQUJBb1lTU0FBQUFBRUNoaEpJQUFBQUFRS0dFa2dBQUFBQkFvWVNTQUFBQUFFQ2hoSklBQUFBQVFLR0VrZ0FBQUFCQW9ZU1NBQUFBQUVDaGhKSUFBQUFBUUtHRWtnQUFBQUJBb1lTU0FBQUFBRUNoaEpJQUFBQUFRS0dFa2dBQUFBQkFvWVNTQUFBQUFFQ2hoSklBQUFBQVFLR0VrZ0FBQUFCQW9ZU1NBQUFBQUVDaGhKSUFBQUFBUUtHRWtnQUFBQUJBb1lTU0FBQUFBRUNoaEpJQUFBQUFRS0dFa2dBQUFBQkFvWVNTQUFBQUFFQ2hoSklBQUFBQVFLR0VrZ0FBQUFCQW9mNGZkTmd1WXNweWxlZ0FBQUFBU1VWT1JLNUNZSUk9IiwKCSJUaGVtZSIgOiAiIiwKCSJUeXBlIiA6ICJtaW5kIiwKCSJWZXJzaW9uIiA6ICIyNSIKfQo="/>
    </extobj>
    <extobj name="C9F754DE-2CAD-44b6-B708-469DEB6407EB-2">
      <extobjdata type="C9F754DE-2CAD-44b6-B708-469DEB6407EB" data="ewoJIkZpbGVJZCIgOiAiMjIwMzA4MjI0NDg1IiwKCSJHcm91cElkIiA6ICIxNDE4Njc1OTEzIiwKCSJJbWFnZSIgOiAiaVZCT1J3MEtHZ29BQUFBTlNVaEVVZ0FBQkl3QUFBSm5DQVlBQUFEMUJjalVBQUFBQ1hCSVdYTUFBQXNUQUFBTEV3RUFtcHdZQUFBZ0FFbEVRVlI0bk96ZGQzaWNaNTN1OFh1NlJqT2FvdDZiYmRseFlzZHhDb25UQ3dtUUVFSUpZU0VzQ1lTRncyWURTMXYyN0o3ZEU4NXl6bUZoV1RhVXBRVllJQUdXc3BSd0NJUkFBdWtRMThUZHNtWFo2cjFQZmM4ZmtsN1BNeG8xVzdhYytQdTVybHlYM25uYk0rTVpLYnIxZTM2UDQ0cTcvdGtTQUFBQUFBQUFNTVc1M0FNQUFBQUFBQURBNllYQUNBQUFBQUFBQUFZQ0l3QUFBQUFBQUJnSWpBQUFBQUFBQUdBZ01BSUFBQUFBQUlDQndBZ0FBQUFBQUFBR0FpTUFBQUFBQUFBWUNJd0FBQUFBQUFCZ0lEQUNBQUFBQUFDQWdjQUlBQUFBQUFBQUJnSWpBQUFBQUFBQUdBaU1BQUFBQUFBQVlDQXdBZ0FBQUFBQWdJSEFDQUFBQUFBQUFBWUNJd0FBQUFBQUFCZ0lqQUFBQUFBQUFHQWdNQUlBQUFBQUFJQ0J3QWdBQUFBQUFBQUdBaU1BQUFBQUFBQVlDSXdBQUFBQUFBQmdJREFDQUFBQUFBQ0FnY0FJQUFBQUFBQUFCZ0lqQUFBQUFBQUFHQWlNQUFBQUFBQUFZQ0F3QWdBQUFBQUFnSUhBQ0FBQUFBQUFBQVlDSXdBQUFBQUFBQmdJakFBQUFBQUFBR0FnTUFJQUFBQUFBSUNCd0FnQUFBQUFBQUFHQWlNQUFBQUFBQUFZQ0l3QUFBQUFBQUJnSURBQ0FBQUFBQUNBZ2NBSUFBQUFBQUFBQmdJakFBQUFBQUFBR0FpTUFBQUFBQUFBWUNBd0FnQUFBQUFBZ0lIQUNBQUFBQUFBQUFZQ0l3QUFBQUFBQUJnSWpBQUFBQUFBQUdBZ01BSUFBQUFBQUlDQndBZ0FBQUFBQUFBR0FpTUFBQUFBQUFBWUNJd0FBQUFBQUFCZ0lEQUNBQUFBQUFDQXdiM2NBd0FBQUFDQU0xM3BIZGN1OXhDQUJlbjY1cVBMUFFTY0lsUVlBUUFBQUFBQXdFQmdCQUFBQUFBQUFBT0JFUUFBQUFBQUFBd0VSZ0FBQUFBQUFEQVFHQUVBQUFBQUFNQkFZQVFBQUFBQUFBQURnUkVBQUFBQUFBQU1CRVlBQUFBQUFBQXdFQmdCQUFBQUFBREFRR0FFQUFBQUFBQUFBNEVSQUFBQUFBQUFEQVJHQUFBQUFBQUFNQkFZQVFBQUFBQUF3RUJnQkFBQUFBQUFBQU9CRVFBQUFBQUFBQXdFUmdBQUFBQUFBREFRR0FFQUFBQUFBTUJBWUFRQUFBQUFBQUFEZ1JFQUFBQUFBQUFNQkVZQUFBQUFBQUF3RUJnQkFBQUFBQURBUUdBRUFBQUFBQUFBQTRFUkFBQUFBT0NNNFhJNGxuc0l3RXVDZTdrSEFBQUFBQURBcWZLT2htcGRWaHhWNi9pRXZ0bDhSQWRIeDNJZVY1Ym4wNjAxRlNyeWVWVGs5Y3FTcGZkdjNybW9ld1hkYmlYU2FjWFM2Um43SEpMZVVGTnViKzhjSE5HdW9aRkZYUjg0bVFpTUFBQUFBQUJuak5VRkFSVjQzRHJMRTFSZlBHNDg3bmFhazNDYUNnS3E4UHZzN2N0TEN0VVhUeGpIdkRnNG5QTStEa252WDEydmhvQmZQMnp0MEc4NmVwUzBMSHUvMStYVVcyb3I3ZTBIV3RvSWpIQmFJVEFDQUFBQWdEUEVEeTdkYUgvZE9qYWhEMjVaWE1YTVM0WGY1ZExIMXpXcFB1Q1hKSDFxZDdPZTZ4MVEyT05SUXpCZmtoUlBwWFY3ZlpVa2FjL3dxTjVTVzZHd3h6UG5kZTlwcXAveDJLMVBiczU1N0kyVnBkb1FDVW1TM3RWWW81dXJ5dlRBb2FONnNxZGZrdVIxbU9GVU1rY1ZVcWJiNjZ2MHVxb3lTZElUM2YyNmIrOUJXWE9lQVp3WWVoZ0JBQUFBQUY1VzdtbXF0OE9peDd2NjlGenZnQ1Rwd3FLd3Bqc1krVnhPWFZWYXBLdEtpN1EyRkZ6eU1Sd2FIZGVoMFhGN3U4VG4xUWRXTitpZjFxL1d5bUMrM0U2emwxTENtanYrK1c1TG13NlBUVjd2c3BLbzNsaFRzZVJqQmpKUllRUUFBQUFBZU5tNG9hSkVGeFNHSlVuanFaUytmZWlJdmUvYXNxSlp6L3ZnbGwycUQrVHI5ZFZscWcvNFpVbTY5NFY5R2t3azdXTTJGVWQxUjBPMTJzWW45RVIzdjM3VDJUUHI5VjRZSE5iZmJOdXQ2OHVMOVdkMWxjcDN1U1JOVG4xN1pYbUpmblNrM1RnK01VK0ZVY3F5ZEg5enErNDlwMG1TZEd0TnVYWU1ER25QOE9pYzV3SEhpd29qQUFBQUFNRExRdGpqMFZ2cmp2VUZlcmk5Mnc1OFZnYnp0VElZa0NUdEhSN1ZyVTl1dHYvNzkvMHR5bmU1TkJCUHFDR1FyNkRiclFLM1crK29yMWFlMDZrOHAxTUJsMHMzVjVYSklhbktuNmV4VkVwNVRxZks4M3d6eG5GNVNhRks4N3hLVzVZZWJ1L1cremZ2MUZOVFU5SGF4MlA2K3NGV2ViS21wQ1hTODA4dzJ6azRvdTBEUTVJa3A4T2hkNitvbFpOVjMzQ1NVR0VFQUFBQUFIaFplRjFWcVYzSms3WXMvYks5Mjk3MzVvd0cwNy9yNmpYT2F3ams2eFByVjgrNDNycElnVDUzL3RrNTczVm5RN1h1YktpV1pQWXhXaG5NMTkycjZwU3lwSiszZGVySFJ6bzBFRS9vWC9jYzFCKzYrOVFYVHlpV1Nzdm5NZ09qK0R3VlJ0TWVhdXZTK3FuZVNIVUJ2ellWUi9SRWQvK0N6Z1VXZzhBSUFBQUFBREN2dGVHZ3JpOHYwWnBRVUdHUFcvRjBXa2ZHSnZSczc0QisxZEd0V0dwbTRKR3J5ZmJWcFVWNmRXV0phdkw5U3FUVDJqVTBvZ2NPSGV2UGs4bnZjdW42OG1KZFdCUlJ0VDlQZnBkVHNYUmFuUk54N1I0YTBUY09IbEY2cXZlUHgrblVkZVhGOXJuYkI0ZlZQN1dpbVVQU21sREEzdmVlRmJWNno0cGFlL3ZoakdEcFJMZ2REdDNkVkMrbnd5R25RM3BEZGJtdUtpM1MvYzJ0ZXE1M1FIL3FHN1NQblE2MnBpMDBNTnJhUDZUK2VFSlI3MlNEN2hzclN3bU1jRklRR0FFQUZ1WE9teTlkN2lFQUFQQ3k4NHZsSHNBYzNGTlRuNjdKNnYvamRyblVWQkJRVTBGQTE1UVY2Uk12N2xkM0xEN0xWU2I5ZVgyVlhqdTEwdGYwTlRaR3cxb1RDdXJEVzNZWjU1Zm4rZlFQNTZ4U2ljOXJYTVB2Y3FrKzRGZDl3Szl2SFRwcUIwWWJveUg1TTBLWTV6UENHVXZTam9GaFhWUVV5VG11dzJQait0aTIzWE8vRUF1UXRDeDlyNlZOZHpUV3FHZ3EwQ24wZXZTUk5ZMzZVOStndnRiY3F0NnA1NWp2emc2TUZyYm1tU1ZwUy8rUS9lK3hNaGhRV1o1UG5ST3hFeDQva0luQUNBQ3dLSGU4ZHROeUR3RUFnSmVkWDh5eU5QdnA0TDByNjNSbGFhRzluYlFzOWNiaUNuczh5cHVhVmxYbHo5Tkh6MXFodjltMjJ3NXdzcFhuZWZYYXFqS05wVktLcDlLS2VJOHRZWjgvMVIvby91WlcrN0c3VnRRWVlaRWxxU2NXbDh2aFVOVHJVWGJubnZXUkFtTjd6NURaREhyNzRMQWFndmx5U0NxZXV1NExVMVZJaDBmSGRlODVUVE9taWMwbmxrcnI5bWUyR284OTB6dWdiUVBEK3JPNlNyMnFvc1FlNXdXRlllMGRIdFYvSGVtd243TjVyZFNDNzd0N2FNUUk4TlpIQ3ZSSUI0RVJsaGFCRVFBQUFBQWdwL1dSQWlNcytuMTNuKzQvMEtxeFZFcHVoME52YjZqU2F5cEtKVW4xQWI4dUxvcll6WjJ6ZVp4T1BkSGRyeS91UDZSRTJ0S2JhaXAwVysyeHBlSFhaUVUrWjJVc2RUK2FUT2tqVzQ5VklBWGNMbDFjRkRYQ3FZWkF2djIxSmFrMWE0cmI5b0VodlRnNHJOdHFLKzNBNktkSE83VzFmMmd4TDhtQ2pLZFMrbnB6cTU3cTZkZjdWdGFwd3UvVDlvRmgvV1FxTEpKbUJrYmpPYWIwemFZbDY3azFCdk5uT1JJNGZnUkdBQUFBQUlDY1hsbGVZbi9kRTR2cmkvdGFsSm9LYVpLV3BmODgzRzRIUnBKMGZqUThhMkNVc2l4OXJmbXd2UnJZVDQ5MjZBM1ZaZkk0SjZ0NmlyT21uazJrMHZKTzdYTTdIUXE0WGVxZUtxSVpUYWIwYU5hUzltVVpxNVVOeEJOS1psVTZ0WTh2dkFMbkE1dDN6cm4vc3h2WDVudzhMNnRDNmREb21QNSt4eDY5cWFaQ3YyanJNaXFZUWg3ejEvRzByQm5uMi9zc3M4ZFI5dFMvTXQvTWxkcUFFMFZnQkFBQUFBRElhWFhCc1ViUnhUNnZ2cmZwdkRtUEwvUFBIbHgwVGNRMW1qdzI3U3FSdHRRVFM2aGk2aHlmMHd4TEh1dnExYzFUL1k1OFRxYytlZTRhYlI4YzFsUGQvWHE2dDE4VFdSVTVnWXllUU5uN0pMTUI5N1MvVzdzeTUxZ3ZuS1hYMFh5K2ZmR0dXZmU5dXFKazFuMlNkTi9HM0t1eFNjY2FoazhiVDVyVDF3SlovWkNBcFVCZ0JBQTRJZC84K1ZQNnhzK2VYTzVoQUFEd2tsWjZ4N1hMUFlTY3NxdGc1dU9mb3dkUWRzWFBiSTlOZTdDbFRTbkwwbzJWcGZJNm5YSTZITm9RQ1dsREpLUTdHcXYxM1phMldWYzNzN1N3QnRLemVWdGQ1UW1kZjdKbFB6dEhka01uWUFrUUdBRUFBQUFBY29xbDAzYXZuYVJscVd1ZWxiaTZKdVplSlcweFVwYWxCMXZhOUxPalhkcFVITkdtNHFqT0RrLzJPY3AzdWZTdXhocU5KbFA2UTNlZnBNbXFvdWxLbXp6WHpJcWI2ZVBPQ2dWbk5MMldwTXRLQ3UwRzFUOC8yam5uMkRKWGVsc08yVlBYRnRQL0NGZ29BaU1BQUFBQVFFNUh4eWEwYW1wYTJrUXFwUTl1MldYM01EcFZScEpKL2JxalI3L3U2TkhHYUZoL3UzYUZ2ZSthc2lJN0NPcUp4UlZ3K3lWSkVZOWJMb2ZER090OWV3OUprajYwcGpGbjArdUxDaU4yajZGSE8zdm5ITk5zZ2RHdEMxenQ3bjJyNm5SMTZiRlZ6dTU5WVo5ZUdCeGUwTG5Tekg1UFBVc1kxQUhUQ0l3QUFBQUFBRGs5MHp0Z0IwWkJ0MXQzcjZyWGQxcU9xamVqNmJMSDZWQlRRVkFoajF0UHo5THcrbmo4MWFwNi9icWpXL3RHeHV6VjBDYXlscDczWnZROWFoa2JWMTFnTWpCeU9oeXE4UHQwWkd4aTN2dVU1ZmwwYzFXcDhkaHNUYTJYd25WbHhVWllKRW5YbHhkckxKVlM4OGpZZ3E1Ums1OW5iR2V2bWdZc0JRSWpBQUFBQURnRFZmaDkrcmRaZ3BGZnRuZnI0Zlp1L2Fxalc5ZVZGZHVOcVM4cmllcXlrcWdHRXdtTkpkUHl1WnlLZWoxeWFMSko5VklHUmxlVUZ1cUswa0xGMG1rTnhCUHlPaWZ2bFduN3dKRDk5YzdCRVYxUlVtaHZyeTRJemhzWW5Sc0o2ZjFOaFJxSUo1ZHMzTFB4dTF4NlcxMmxic2pSL1BxUzRxZ3VLWTVxNjhDUWZuQzRYWHVIUitlODF1cUNvTEc5bU9va1lLRUlqQUFBQUFEZ0RPUjJPRlRwejh1NWI3clpkU3lWMWlkMjd0ZEh6MnBVYmI3ZjNoLzJlQlQyNUR4MXlmbWNUcFhselZ4OWJmdkFzSDU4NUZpdm9lZjZCdlJ1cTBhdXFRN1E1eGVHOVdobno0enpNcnYvM0ZRNVdWbmtjVHIxOXFlM3lwTDB1cW95M1Y1ZlpSOXp6K1lYMVQ0ZXMxZFppNlhTdXYyWnJWb1RDdXJxMGlLdGp4VG94Y0dSV2FmcUZiamR1cTY4V0RkVmxocE54Rk9XcGY1NHdwaGVOdDNVZTl2QWtCNXNhWnUxNG1oak5HeC8zVEVSVzNCbEVyQVlCRVlBQUFBQWdGbDFUc1Qwc1cyN2RYbEpvUzRwanFvaDRGZlE3VmJha29hVFNSMGVHOWZXL2lFOTFqVjMzNS9GK28rRFIzUmVOS1RhZkw4S1BHNVprZ2JpQ1RXUGpPbUpubjQ5MDlOdnJCWTJuRWpxcVo1K1hUNVZaWFJlTktTUXg2MmhoRms5bE4zL0oyMVordFhVYW12ckl5SGRXbHRoN3pzd01xYjJjYlBSdDlQaGtFTlNiYjVmMTVRVjZacXlJdjNqanIzYU9UUmlIK04zdVhSZU5LUkxpcU02UHhxV3gya3VZemFhVE9temV3OXF4OEN3cmkwcjBodHJLbFNZVVQxMWJpU2s5WkdRbnUwZDBBT0hqcW9qbzluNDJuQlFwWG5IbnNOc0s4VUJKNHJBQ0FBQUFBRE9FQXR0eXB3dGtiYjAyODVlL1hhZVp0Q0x2ZDhIdCt5Y2RkOURiVjE2cUsxclVmZjdVV3VITmhWSDVYSTQ1SFk0ZEgxNWlYN1kybTd2ci9ENzFCak10N2U3WTNIOTI1NkR5bmU3OUtFMWpYcEZVY1RlbDBoYnVyKzUxZDVPV1paY0RvYzhUb2YrKzlxVnFwL3FsNVMyTEIwYUhaZEQwaHRyS25SdXBFQ3JDZ0oycFZPMnpmMkQrdXFCVnZWTTlZSDZkVWVQSHV2cTAwMlZwYnFsdWt6K3FSWGVISkl1TG9yb3dzS3d2bkh3aUIxcTNWaHhyTjlTYnl5dTMzVE1yS0lDbG9Kei9rTUFBQUFBQURqOUhSMmYwRTh5cHFuZFZGbXFBdmV4T29uMjhaaWU2eDJRSkczdEg5Skh0dTdTbnVGUlhWQVlNY0tpOFZSS245N2RySDBadllSYU0vb2hiWWlHRkptcUNObytPS3l4VkVxV0pwdHlyd2tGYzRaRmU0Wkg5YjllM0svL3MvT0FIUlpOaTZmVCt2R1JEdjNWOHp2MVdGZXZVVGtWUzZmdGxkeFdCZ082S0dPY1gydHVWU3lkWHNRckJDd2NGVVlBQUFBQWdKZU5IN1MyNjZ4d1VHdERRUVhjTHIyOW9VcGYzTmRpNy8vUy9zTnFHNC9wdTRmYjdOWFh2blh3aU02UGhoVDJldlNIN2o1OXI2Vk5mZkdFY2QwdjdXL1JYU3RxVlpmdmw4ZnAwRmdxcFJjSFIvU05qQ3FraDlxNmRHNGtwQTNSa0NScExKWFNNejBEZXFTalIvdEg1bTVrTFVtRGlZUytzSzlGajNUMDZEMHJhMVdiNzllLzcydFI1MFJNTG9kRDcxNVJZOXpyVDMyREovUmFBWE1oTUFJQUFBQUF2R3lrTEV1ZjJ0V3NlOWV0VW0yK1gxZVhGdW41dmtFOU8xVlpOSnhNNm9HV284WTVzWFJhLzdSenZ3YmpTUTBuYzYrWWRtQmtUSCs3YmZlODkvL2kvaGE5b2JwY1cvcUh0SDFnU01sWm1tSFBaZS93cUQ2NmRiZk9qWVMwdVg4eUZMcXR0c0tlVHZkVVQ3KytkZkRJb3E4TExBYUJFUUFBQUFEZ1pXVWttZFNIdHV4YTFEbEhNcWFjbllqK2VNTG9mWFM4VXBabGgwV1M5R0JMbXg1c2FUdmg2d0lMUlE4akFBQUFBQUFBR0FpTUFBQUFBQUFBWUNBd0FnQUFBQUFBZ0lIQUNBQUFBQUFBQUFZQ0l3QUFBQUFBQUJnSWpBQUFBQUFBQUdBZ01BSUFBQUFBQUlDQndBZ0FBQUFBQUFBR0FpTUFBQUFBQUFBWUNJd0FBQUFBQUFCZ0lEQUNBQUFBQUFDQWdjQUlBQUFBQUFBQUJnSWpBQUFBQUFBQUdBaU1BQUFBQUFBQVlDQXdBZ0FBQUFBQWdJSEFDQUFBQUFBQUFBWUNJd0FBQUFBQUFCZ0lqQUFBQUFBQUFHQWdNQUlBQUFBQUFJQ0J3QWdBQUFBQUFBQUc5M0lQQUFBQUFBRE9kRjNmZkhTNWh3QUFCaXFNQUFBQUFBQUFZQ0F3QWdBQUFBQUFnSUhBQ0FBQUFBQUFBQVlDSXdBQUFBQUFBQmdJakFBQUFBQUFBR0FnTUFJQUFBQUFBSUNCd0FnQUFBQUFBQUFHQWlNQUFBQUFBQUFZQ0l3QUFBQUFBQUJnSURBQ0FBQUFBQUNBZ2NBSUFBQUFBQUFBQmdJakFBQUFBQUFBR0FpTUFBQUFBQUFBWUNBd0FnQUFBQUFBZ0lIQUNBQUFBQUFBQUFZQ0l3QUFBQUFBQUJnSWpBQUFBQUFBQUdBZ01BSUFBQUFBQUlDQndBZ0FBQUFBQUFBR0FpTUFBQUFBQUFBWUNJd0FBQUFBQUFCZ0lEQUNBQUFBQUFDQWdjQUlBQUFBQUFBQUJnSWpBQUFBQUFBQUdBaU1BQUFBQUFBQVlDQXdBZ0FBQUFBQWdJSEFDQUFBQUFBQUFBWUNJd0FBQUFBQUFCZ0lqQUFBQUFBQUFHQWdNQUlBQUFBQUFJQ0J3QWdBQUFBQUFBQUdBaU1BQUFBQUFBQVlDSXdBQUFBQUFBQmdJREFDQUFBQUFBQ0FnY0FJQUFBQUFBQUFCZ0lqQUFBQUFBQUFHQWlNQUFBQUFBQUFZQ0F3QWdBQUFBQUFnSUhBQ0FBQUFBQUFBQVlDSXdBQUFBQUFBQmdJakFBQUFBQUFBR0FnTUFJQUFBQUFBSUNCd0FnQUFBQUFBQUFHQWlNQUFBQUFBQUFZM01zOUFBQUFBQUE0MDVYZWNlMXlEd0U0STNWOTg5SGxIc0pwaXdvakFBQUFBQUFBR0FpTUFBQUFBQUFBWUNBd0FnQUFBQUFBZ0lIQUNBQUFBQUFBQUFZQ0l3QUFBQUFBQUJnSWpBQUFBQUFBQUdBZ01BSUFBQUFBQUlDQndBZ0FBQUFBQUFBR0FpTUFBQUFBQUFBWUNJd0FBQUFBQUFCZ0lEQUNBQUFBQUFDQWdjQUlBQUFBQUFBQUJnSWpBQUFBQUFBQUdBaU1BQUFBQUFBQVlDQXdBZ0FBQUFBQWdJSEFDQUFBQUFBQUFBWUNJd0FBQUFBQUFCZ0lqQUFBQUFBQUFHQWdNQUlBQUFBQUFJQ0J3QWdBQUFBQUFBQUdBaU1BQUFBQUFBQVlDSXdBQUFBQUFBQmdjQy8zQUFBQUFBQUFlTGx6U0xLV2V4Q1NpcndlU1ZKYVVuODhZVDkrdW93UHB3OENJd0FBQUFBQVRyS3p3d1c2cDZsZTJ3YUc5R3p2Z1A3VU4yanNmMzExdVRZVlJ5VkpJOG1rN24xaDM1S1B3ZWx3NkVzWHJwTWtqYVZTdXZQWjdicTFwbHdibzJHTkpsUDYrSXRMZjArOGRCRVlBUUFBQUFCd2twMFhEU25xOWVpcTBpSkptaEVZWFZ3VVVYM0FMMG42WTlhK3BaSzJMQ1V0UzI2SFF6Nm5VMm5MVW1tZVQ0M0JmRW5TeG1oWW0vdk5lMy8rL0xOVmx1ZWI4N3EzUHJsWmt2VEZDODVSaWMrN29HTngraU13QWdBQUFJQXpTTkR0MXRWbFJkb1lEYWttUDA4QnQxc09TV1BKbERwamNlMGZIdFdQajNRWTA1VXdONy9McFkrdmE3SURuMC90YnRaenZRUEdNZWRGdy9iWHoyYnQ4N3RjOXJtUzlPTGc4SUx2L2ZWWHJGZUJlL0cvMnJzY0R2M2cwbzNHWTMrN2RvVWs2ZTNQYk5WRUtyM29heTdHN2ZWVmVsMVZtU1RwaWU1KzNiZjNJRlBpVGpNRVJnQUFBQUJ3aHJpd01LejNyYXBUTUVmQVVPQnhxOERqMXNwZ3ZwN3BIU0F3V29SN211cnR3T2Z4cnI0WllWRjVuazgxK1htU3BJbFVXdHNIaG1lRU5abnVhS2pXSFEzVk9mYzkxdFdyTCt4cldhS1JMODZYOWgrMnYzNXJYYVZDbnRramhmbU8vVzVMbTg2TGhsU2I3OWRsSlZFZEhaL1FEMXZibDM3UU9HNEVSZ0FBQUFCd0JtZ3FDT2pEYXhybGREanN4MUtXcGQ1WVFrNkhGUFo0NUhFNjVyZ0Njcm1ob2tRWEZFNVdENDJuVXZyMm9TTXpqcm15dE5EKyt0bmVBY1hUSjZkNnAyMThZdDVqU254ZWVaeVRDNlozeCtKSzVCaUxOVXVwejZPZFBmYlhyNjh1bXpNd211L1lsR1hwL3VaVzNYdE9reVRwMXBweTdSZ1kwcDdoMFhtZkEwNE5BaU1BQUFBQU9BTzhxYWJDQ0l0KzJOcXVueDd0dEtjZXVSd09OUlVFZEVORmlhelpFZ01Zd2g2UDNscFhhVzgvM042dHdVUnl4bkdYbHh3TGpIN2YzU2Rwc2xKbzJpWEZVZm1tUXB5ajR4UGFOMGRvc250bzluMGYyTHhUNGFsVjBISkpwaTM5OWVvR3JZOFVTSkwrZlYrTGRnd09LOS9sMGxncU5ldDUwK2FxaWpxZVkzY09qbWo3d0pEV1IwSnlPaHg2OTRwYWZYVGJicVY1LzUwV0NJd0FBQUFBNEF6UVZCQ3d2KzZPeGZYOXcrYjBuNVJsYWRmUWlIWU5qWnpxb2Ixa3VCd09wVExDak5kVmxTcmY1WkkwMlZENmwrM2RNODQ1SjF4Z05JM2VNVEFrU2ZhMHNxRGJyU3VuR21GTDB2OXI2OWF2TzJaZVp5SHkzUzU5ZFdvVnRGeDJENDJvYXlKdWJ4ZFBOYWordTdOWGFqQ1IxRGVhVzlVZGk4OTIra254VUZ1WDFrZENrcVM2Z0YrYmlpTjZvcnYvbEk0QnVSRVlBUUFBQU1BWndEdFZ3U0pKRVk5SEpUN3Zvc09CdGVHZ3JpOHYwWnBRVUdHUFcvRjBXa2ZHSnZSczc0QisxZEd0V0k1R3labVZKcTFqRS9yZ2xwMjZ1clJJcjY0c1VVMitYNGwwV3J1R1J2VEFvVFlkSGh1ZmNiN2Y1ZEwxNWNXNnNDaWlhbitlL0M2bll1bTBPaWZpMmowMG9tOGNQREtqSW1WOXBFQlhseGFwcVNDb2lIZnkxOTZCZUZKN2hrZjBhR2Z2ckUybHM4ZjZOOXQyNnkyMUZicThwRkFScjBjL2JHM1hmMDRGYlI2blU5ZVZGOXZIYng4Y3p0bjM2YlZWcGNaMmR1M00ybkJRbVJNQmR3MHR2T0cxSkRtMXVHbUVYYkdZL1hXRjM2Y0xDc04ybU9oeE9QU0puZnVONHg5b2FiTkRzZmw4NTlCUitYTWM2M0RNUHMxdGEvK1ErdU1KUmFjcW8yNnNMQ1V3T2swUUdBRUFUc2lHMVRXNjgrWkxsM3NZQUFDOHBQM2lGTnlqWld4Y0s2ZVdUL2M0SGZxbjlhdjFyWU5IOUZSUC83eXJVN21ucGd0ZFUxWmtQdTV5cWFrZ29LYUNnSzRwSzlJblh0dy9id2oxNS9WVmV1M1U2bGpUMTlnWURXdE5LS2dQYjlsbG5GK2U1OU0vbkxOcXhsTHQwNnVLMVFmOCt0YWhvM1pnNUhlNWRQZXFPbDFVRkpseDM5SThyMHJ6Q25WNVNhRWU3K3JUbC9hM0tEblAxS2U3VjlWcFUzRTA1NzZOMFpBUmpqemZOempqbUNwL25yRTYyclM1cG10OTVyeTFjNDVKa2g3cDZORlhEa3cybGM1elRRYUJpWFJhbzhtVTN2N00xbG5QUzFuU0pSbXZ6YXFDZ0M0dG5wd3VaMG42N3VHMkdlYzgzVE4zZVBQZlZ0YnArcW5nN01qWWhENjM3NUNreWNxcXQ5VlhxY3J2MDBOdFhYYlFsczJTdEtWL3lINXZyUXdHVkpiblUrZEVMT2Z4T0hVSWpBQUFKMlJEVTQwMk5OVXM5ekFBQUhoSis4V1RtMC82UFg1K3RGTi92YnJCM2k3MGV2U0IxUTE2YzIyRmZuNjBTNDkzOStWc2dDeEo3MTFaWnpSdVRscVdlbU54aFQwZU83Q284dWZwbzJldDBOL00wWU9tUE0rcjExYVZhU3lWVWp5VlZpU2ozMDYreTZXYnE4cDBmM09yL2RoZEsycU1zTWlTMUJPTHkrVndLT3IxR0xVMURra2ZYdE5nVDIrYTFoZFB5Q0haRlN6U1pCTnFTOWFjcTQyVjVYbFZrNTluM3pPN3ltYTZEOUMwUFRsNkM3MjV0bUtSOVQrTDQzVTY1WnJxU3pYZGkrcmJGMitZOWZpdEEwUDZ6cUdqOXZZNTRXUFA0Zkd1WGpXUGpCbkhMNlpua1NRMUJ2TjFSY2I3Wk5xdE5SVzZ0YWJDM3Y1ajM2RCtlZGNCZTN2MzBJZ1JScTZQRk9pUkRnS2o1VVpnQkFBQUFBQm5nS2Q2K3RVUThPdVc2bkxqOFVwL250NnpzbFp2cnEzUUF5MUg5WGhYbjdGL2ZhVEFDSXQrMzkybit3KzBhaXlWa3R2aDBOc2JxdlNhaXNscFYvVUJ2eTR1aXVpcFdhcFNQRTZubnVqdTF4ZjNIMUlpYmVsTk5SVzZyZlpZa0xBdUs0UTVLeFMwdng1TnB2U1JyY2Nxa0FKdWx5NHVpdHJoMUtiaXFCRVdkVTdFOUtuZHpXb1puWnptMWhqTTEwZlBXcUdpcWVEb3F0SWkvYWFqWjlaVnVieE9wem9uWXZvL093L282UGlFSEpLQ0dTdDlOUVR5N2E4dFNhMVowK2xXRlFSbXJVNmFYczBzeitWU1lVYVFOZHVxWmRrR0VwTlQzOG96ZWlNTkpXYzIyODZsZFd4Q3NWUmFQdGV4S1lxRGlhUitjcVJUNzJpbzF2Y1B0OW5oMDZuU2t2WGFOUWJ6WnprU3B4S0JFUUFBQUFDY0lSNW9hZE8ra1RHOW83NWFwWG5tTksrbzE2TzdWOVhyckZCUVg5NS8ySjZtOXNyeUV2dVlubGhjWDl6WFlqZCtUbHFXL3ZOd3V4MFlTZEw1MGZDc2dWSEtzdlMxNXNOS3BDZlAvK25SRHIyaHVzeGU1cjA0YStyWlJDcHQ5MTV5T3gwS3VGM3FuaW84R1UybWpLWGJNeHRIUzlMbjk3WFlZWkVrTlkrTTZWc0hqeGhWVnBlVkZNNjVqUHUvN3orc28xUGhqaVZwT0dNRnRNeEcxZ1B4eEl6cGJhL0tlTjJ5dlgvelRrblNuUTNWZWszbDVHczNtRWpxL1p0ZnRGK2JoYWdQK3UydjI4Zk5pcHhmZC9Ub3daYkphcUovMlhDV2lxWmUyN1JsYWNmZ3NDNG9QRFpWN2lzSERxdmM3OU5ObGFXNm9xUlEvN0tuV1RzSFIvU2wvWWRudlhkMWZwNXVxaXlkOFhqN2VFd1B0WFVxTmNmVDZJN0ZzcmJOYVl4bFBwK3cvQWlNQUFBQUFPQU04bHp2Z1A3VU42aFhGRVgwbW9ySkJ0YVpyaTByMXQ3aFVmMjJjM0xaOTlVWnE2c1YrN3o2M3FiejVyeCttWC8yWC9hN0p1SWFUUjVidmoyUnR0UVRTNmhpNmh4ZlJtTnVhWExwK1p1bitoMzVuRTU5OHR3MTJqNDRyS2U2Ky9WMGI3OVJDWk5abFRLY1RHcDNqdFhlZG1RMXU2NE4rR2NjTTIwMG1acTFPYlkwV2VFMExWZEZUdWRVS05JK0hsTnBudGVlT3BicDJySmpUYk1uVWluOXhZcmFXZTgzN1hlZHZkbzU5ZHd1eU9pUGRHalVuRTdtZGppVU4vMTZadHk3Tm4reTk5TzBXQ3F0em9tWWJxNmNmSjFESHJjZFdtVUdjdE5LZkY1ZFdWcWthek9ta0EwbWtvcW4weXJ4ZVZYaDkrbW15akw5c3IxTHovVU9xRGRISS9CczR4bnZDY2w4YmJGOENJd0FBQ2RrNjk1V3ZmOVQzMXZ1WVFBQThKSldlc2UxcC9SK2FjdlMwejM5ZXJxblgrZUVDL1FYSzJydDBFYVNYbFZSWWdkR0ljL2lmbTMwdTV5ejdzdlZaSHF1eHRNUHRyUXBaVm02c2JKVVhxZFRUb2RER3lJaGJZaUVkRWRqdGI3YjBxYUhwNWF5RDJhRURFT0ozTk96eHJLQ2lUem43R09kbnZhMUVGYU90dUg3aHljRG5HOGNiTlZIMXF5UUswY3pvOHhwWVdWNVBxTnFhVGE3aDBhMWMyaEVZWTliRnhRZWEyQzliY0FNdDY0cEs1clJwTHcyMzYvL3ZYNjFjVitmeTZsUGJ6akwzaDVNSkxSL2VGUlJyMGNYRmthVTczWXE3UEdvMU9kVlhjQS9ZNHp0NHpGOWF2Y0JqU1ZUK3RDYVJxMHFDS2pDNzlNN0cydjB6c1lhZFUzRWRXaDBURjJ4dUFiaUNZMG1VeHBKSnZWTTc0QjlqZXhYTDZhTmZwZ0FBQ0FBU1VSQlZFZTJobVZBWUFRQUFBQUFaN0FYQm9mMVAxL1lxOCtmZjdZOU5hemFuMUdCa2s3YkRaK1RscVd1ZVZhdjZwcVllNVcweFVoWmxoNXNhZFBQam5acFUzRkVtNHFqT251cVVYTyt5NlYzTmRab05KblNIN3I3Tko1S0tlaWUvQlUzT0V1RlNrRlcrRFU4UjkrZitXYUdUYVRTZGlWTVhvNmw1RnRHeC9SVVQ3KzI5QS9OZmFGRm1wNE8rTTdHR25tY2s4bEtkeXl1dlhOTXJjcytWNXI4ZDhxZWxpaEp2K3ZzazZYSkp1THZYakg3d2lidDR6RTkzTkd0UnpxNjdZcWt2OSt4VjllVUZlbVdxakk3V0pwY25jNjh6NS82Qm8zQUtDOHJaQncveFQyVWtCdUJFUUFBQUFDY0FkWkhRdG8ra0R1ODZJc25OSmhJMmoyRTRobU5sNCtPVFdqVjFMUzBpVlJLSDl5eXl3Z2VUb1dSWkZLLzd1alJyenQ2dERFYTF0K3VYV0h2dTZhc1NIL283dE9oMFhGNzFhK3d4NlA2Z0YrSFJzMW15dWRtTmRXZXJnSTZIajJ4dUFMdXlXQXQ0bkhMNVhBWXIwdHZQS0d2SFdpZDdYUkowcTF6ckk3bjBPVHFkSmxWUXB2N0IvVkU5MlJUOGkzOVE5b1FEU25mNWRLMi9pRTVwczU1NTNQYjdlUGpxYlQrdktGYVY1Y1c2dURvdUQ3KzRqNnRDZ1owVVZGRTN6bDBWQmNYUlhSSFE3VWRwTzBZR05ZUFc5c2xUYjRuQnVJSmhiTldvMnNmajJuN3dKQU9UcjIybHhZWDZyR3V5V3EwVGNWUldaYjBreU9kV2gwSzZMeG9XT0VjRldwYitnZU43ZXplVlQxTEdEcmkrQkVZQVFBQUFNQVo0Ty9QWHFsbmV3ZjBxL1p1N1I0YXNhZUMrWnhPM1Z4Vlp2elN2bS9rV0xYS003MERkbUFVZEx0MTk2cDZmYWZscUhvekdoVjduQTQxRlFRVjhyajE5Q3dOcjQvSFg2MnExNjg3dXJWdlpNeGVEVzBpWlU0cm0yNksvWWZ1UG1PWitMdFgxZXRmOWpUYnphQlhCdlAxdHJvcWUzL2FzdlI0ZCs5eGo2MWxiRngxVTcyQW5BNkhLdncrSFJtYk1JNlpxNEpKbWx4VjdwMk5OZnA5VjUrZTZ1blgyTlJ6YzBoNjM2bzZYWlhSeUh2N3dKQSt2YnZaL25kN3JLdFhlNGRIOWRtTmEzVmRlYkV1TFlucWdaWTIzZFY0ckNybzFpYzN5KzF3eU9OMHFxa2dvSSt1YWRULzNubEFMdzRPeTlMa2luY3ZEbzNvbzJzYVZaUHYxNWNQSEZZc0l5eDg5eDkzNlBQbm4yMU1RNnZ3KzFUaFA5YlFPNUcyN01Eb2pvWXFoVDNIVm4zTDVXMVBiNTBST05iazV4bmIyYXVtWVhrUUdBRUFBQURBR2NBaDZlS2lpQzR1aWlocFdScU1KNVN5cENLZngyakliR215UW1UYXJ6cTZkVjFac2QzajZMS1NxQzRyaVdvd2tkQlljbko1OXVoVUZjcGpYYjFMR2hoZFVWcW9LMG9MRlV1bk5SQlB5T3VjdkZlbTZhcXB4N3Y2ZEcxWnNacW13cTI2Z0YvM2JUeGJ2Ykc0bkE3SGpQTitjclJ6eHNwaWk3RnpjRVJYbEJUYTI2c0xnak1DbzdsTVR2bXFWVk5CUUdlRmdycXpzVnJQOUF6bzBhNGVYVnRXYkZ6N2hjRmhmWEpYODR3VjFCcURmcnY2eCtWd2FHZU9KdDFmYXo2cytvQmZqY0Y4clkrRWRHVnBvUWJpU1YxWFhxenZIRHFxcTB1TDdJYmg5elRWNng5MjdEMnBGV1NaMVd2VFZoZVlqZGRmbUtQWk9FNmQyVHQ4QVFBQUFBQmVsdHdPaDRwODNobXJkOFZTYVgxKzN5RmpkYkJZS3ExUDdOeXZ3MWxWSDJHUFJ4Vitud3F6cGl5ZERENm5VMlY1dmh4aDBiQitQQlZ1cFN4TC8zZlhBZTBjTkZkSEsvSjVaNXozczZPZCtsNUwyd21ONmJtK0FTTllPVDlqbWZxRmFBem1HNVUxWHFkVFY1UVc2dDV6bW95d2FQZlFpUDd2cmdNNWc1WlhWeHhiMXY2eHJqNE5aelgxbGlZcmdENjc5NkFHNGdsOWJ1OGgvYmF6VjZ0REFWMVlHTlpuTjY2Vnl5RzdXcXlwSUtBYkswdG5YRU9TT2lkaXV2WEp6ZlovMmE5enBrT2o0OGF4VzJlWkNqbHRZOFpxYngwVE1UV1BIUDlVUVN3ZEtvd0FBQUFBNEF4dzd3djdkSEZSUktzS0Fpcko4eXJmNVpLbHllWGpqNDVQYVB2QWtIN2IyYXYrSE11Z2QwN0U5TEZ0dTNWNVNhRXVLWTZxSWVCWDBPMVcycHFjZG5WNGJGeGIrNGZzcVVsTDVUOE9IdEY1MFpCcTgvMHE4TGhsU1JxSUo5UThNcVluZXZyMVRFKy9zY0xXY0NLcC8vbkNYcjJpS0tMTFN3cTFzaUNna01ldFZOcFNienl1bllNaitsVkg5NHplUnNkak9KSFVVejM5dW53cTNEa3ZHbExJNDU1MWhiWnNCMGJHOUJkLzNLSExpZ3QxWFhteFZreFYrV1RyanNWVjV2UE5DT3pPQ1JmWTFWUnB5OUxQajNiYTAvWXlqM2x4Y0ZqdDR6Rzk3L2tYWkZuUzJsQlExNVVWUzVxc2Ntb2VIZGVlNFZGOWVFMmpKT25OdFJWNnVxZGYzVEd6ajVEWDZkVDZqQjVRZ1ZrYWkwdVRLK1ZsSGx2Z25qMTZXQnNPR2syeHAxZTl3L0lqTUFJQUFBQ0FNOEFMZzhNbk5OVW5rYmIwMjg1ZS9iWnpjYUhRWEkyZEplbURXM2JPdXUraHRpNDkxTmExcVB0Wm11eTdsTGtLMTBMTk45WnNQMnJ0MEtiaXFGd09oOXdPaDY0dkw3R2JSaS9FUkNxdDMzVDI2RGVkUFZvWnpOY05GU1c2dERocXIxWW5TWmVYRk9yeWtrSTkzZE92eit3NWFEOStROFd4UGtLLzcrNVR4MFJNRGsxV2hQbW1WaDM3eDNOV3pYbi8zbmhDei9UMEsybFoyajAwb2xVRkFmMmlyVXNET1VLdnFOZWovM0gyM05lYlZwYm5XL0N4TjJaVVNmWEc0dnBOUjgrQ3pzUEp4NVEwQUFBQUFBQ093OUh4Q2FQZjAwMlZwWE5XMDh4bC84aVl2ckN2UmUvNTR3djZia3ZiakVxdnpmM210SzdQN1Qya3J6ZTNxbk1pcGgrMWRraWFETXQrM3RhcGhVaFpscjUyNExEZFJQdXJCMXIxNGEyNzlOMldOaVZ5VEg4N0dWWk9yZGcyN1d2TnJVYlRiU3d2S293QUFBQUFBRGhPUDJodDExbmhvTmFHZ2dxNFhYcDdRNVcrdUsvbHVLODNuRXpxeDBjNjlOT2puYnFzSktxYnE4bzBsa3pwOGF6cGZ2RjBXcjlzNzliRDdkM0d0THp2SDI3WDdxRlJyWXNVS09yeHlKSFZZQ3FSdHRRZGkrdkpuajZqNlhmMmxMZHMzYkc0L25ISFhudjdyMWMzMkt2blpUczZQcUZQdkxqZjNyNjdxVjVyUTJaamE1ZkRvWGV2T0xhaTIwTnRYZnBUMytDY1k4Q3BSV0FFQUFBQUFNQnhTbG1XUHJXcldmZXVXNlhhZkwrdUxpM1M4MzJEZWpaalN0eGR6MjJmRWR3czVMcVBkL1hwOTExOThrLzFtOG9sMStQYkJvYTBiWjVHMHd2MWIzc1B5ZXQwS3A1T0czMk52bkxnc0FKdXQ2eU12a24vOU9KK3VSd094YktPL1hwenE0SlpsVmUzMVZiWXE3TTkxZE92YngwOHNpVGp4ZEloTUFJQUFBQUE0QVNNSkpQNjBKWmRzKzRmUzgxY3ZXeWhyQk04LzBUdEd4N04rWGl1eHVHek5STnZ5Zkg0Z3kxdGV2QUVWNnJEeVVVUEl3QUFBQUFBQUJnSWpBQUFBQUFBQUdBZ01BSUFBQUFBQUlDQndBZ0FBQUFBQUFBR0FpTUFBQUFBQUFBWUNJd0FBQUFBQUFCZ0lEQUNBQUFBQUFDQWdjQUlBQUFBQUFBQUJnSWpBQUFBQUFBQUdBaU1BQUFBQUFBQVlDQXdBZ0FBQUFBQWdJSEFDQUFBQUFBQUFBWUNJd0FBQUFBQUFCZ0lqQUFBQUFBQUFHQWdNQUlBQUFBQUFJQ0J3QWdBQUFBQUFBQUdBaU1BQUFBQUFBQVlDSXdBQUFBQUFBQmdJREFDQUFBQUFBQ0FnY0FJQUFBQUFBQUFCdmR5RHdBQUFBQUF6blJkMzN4MHVZY0FBQVlxakFBQUFBQUFBR0FnTUFJQUFBQUFBSUNCd0FnQUFBQUFBQUFHQWlNQUFBQUFBQUFZQ0l3QUFBQUFBQUJnSURBQ0FBQUFBQUNBZ2NBSUFBQUFBQUFBQmdJakFBQUFBQUFBR0FpTUFBQUFBQUFBWUNBd0FnQUFBQUFBZ0lIQUNBQUFBQUFBQUFZQ0l3QUFBQUFBQUJnSWpBQUFBQUFBQUdBZ01BSUFBQUFBQUlDQndBZ0FBQUFBQUFBR0FpTUFBQUFBQUFBWUNJd0FBQUFBQUFCZ0lEQUNBQUFBQUFDQWdjQUlBQUFBQUFBQUJnSWpBQUFBQUFBQUdBaU1BQUFBQUFBQVlDQXdBZ0FBQUFBQWdJSEFDQUFBQUFBQUFBWUNJd0FBQUFBQUFCZ0lqQUFBQUFBQUFHQWdNQUlBQUFBQUFJQ0J3QWdBQUFBQUFBQUdBaU1BQUFBQUFBQVlDSXdBQUFBQUFBQmdjRnh4MXo5Ynl6Mkk0L0Y1djJPNWh3QUFBQUNjTW5lUHZ5VC90eDBBOEJKRmhSRUFBQUFBQUFBTUJFWUFBQUFBQUFBd0VCZ0JBQUFBQUFEQVFHQUVBQUFBQUFBQUE0RVJBQUFBQUFBQURBUkdBQUFBQUFBQU1CQVlBUUFBQUFBQXdFQmdCQUFBQUFBQUFBT0JFUUFBQUFBQUFBd0VSZ0FBQUFBQUFEQVFHQUVBQUFBQUFNQkFZQVFBQUFBQUFBQURnUkVBQUFBQUFBQU1CRVlBQUFBQUFBQXd1SmQ3QUFBQUFBQndwaXU5NDlybEhnS0FFOVQxelVlWGV3aExpZ29qQUFBQUFBQUFHQWlNQUFBQUFBQUFZQ0F3QWdBQUFBQUFnSUhBQ0FBQUFBQUFBQVlDSXdBQUFBQUFBQmdJakFBQUFBQUFBR0FnTUFJQUFBQUFBSUNCd0FnQUFBQUFBQUFHQWlNQUFBQUFBQUFZQ0l3QUFBQUFBQUJnSURBQ0FBQUFBQUNBZ2NBSUFBQUFBQUFBQmdJakFBQUFBQUFBR0FpTUFBQUFBQUFBWUNBd0FnQUFBQUFBZ0lIQUNBQUFBQUFBQUFZQ0l3QUFBQUFBQUJnSWpBQUFBQUFBQUdBZ01BSUFBQUFBQUlDQndBZ0FBQUFBQUFBRzkzSVBBTWptY0RwVmZNMEZpbDY4VHA1b2dSTDlRK3A3YW9kNkgvdVRyTFExNC9oMTkzMTR4bU9qKzF2VmZOLzNUM2dzSi9QYXdHSXM5bk1CQUV1bDhaN2JGRmhaTStQeEhmZDgrcFNPZzUvSkFBQ2NXZ1JHT08yVTNYU1pTcTY3eU43MmxSYXE0cFlyNWNyM3FmT2hKNVp4Wk1EeTRYTUJBQUFBNEZRaU1Eb0pjdjBGTEp1VlRDazFIbE55ZUZUanJaMGEzZGVxd2ExN2xZNG5Uc0VJVDIvUmk4N08rWGpoeGV2NHhSaG5MRDRYZURuSi9qbDVxaXRWQUFEQThuQTVIRXBaVk1lL1ZCQVlMUk9IMnlWM1FiN2NCZm5LcXl4UjlCWG5xUEpOMTZyemwwK3E1N0hOMGhuOEliSm1lZTRPdCtzVWp3UTRmZkM1QUFBQXdNbDJUcmhBWVk5YlQvYjB6M3ZzMzYxZEthOXpzaTN5UDc2d2QwSFhmMGREdFM0cmpxcDFmRUxmYkQ2aWc2TmpPWThyeS9QcDFwb0tGZms4S3ZKNlpjblMremZ2WFBnVHdaSWdNRHFOT1BPOHFuajkxY3F2cjlUaGJ6NTB4b1pHZlgvWXFyS2JMcHY1K0pQYmxtRTB3T21CendVQUFNQ1pMZUwxekh1TVpVbUpkRnBlMThMWHR4cU1KMlJKdXFHaVJIYzJWTXZsY09pcXNpSjk5Y0JoZFUzRVp6M3ZyRkJRdnFuNy9PRFNqVG1QaWFYU3V2MlpyZmIyNm9LQUNqeHVuZVVKcWk4ZU54NTNPODB4TnhVRVZPSDMyZHVYbHhTcUwydEd6b3VEd3d0K25sZzhBcVBUVVBpODFTbzkycVd1WHorNzNFTlpGbDJQUEt0VUxLNml5emJJVXhoU29tOUl2VTlzVmUvdnR5ejMwSUJsdytjQ0FBQ2NxTmwrcVpla1c1L2NQTzl4bHFUeFZFcGRFM0h0R1JyUm81MjlzMWFJTEljMW9hQXVMWTVxVFNpb3NqeXY4bHd1SmRPV1JwSkpkVTdFdEhkNFZOOCtkTlErUHZONXRvNU42SU5iWnE5Z21ldll1VjdYdVdTKzVwbjhMcGMrdnE1SjlRRy9KT2xUdTV2MVhPK0F2bnJodW5tdk9aNUthVXYva0RZVlJ4YzhqcmMrdlZXSmRGcHB5NUxUNFpBa2JZaUU5SmtOYS9XTmcwZjBhR2ZQZ3E4MWw3REhvNFpndmlRcG5rcnI5dm9xU2RLZTRWRzlwYlpDWWMvY2dkZzlUZlV6SHB0K0RXK3ZyOUxycXNva1NVOTA5K3UrdlFkMVpwWmZMQzBDbzFNazF0V243a2Vla3lRNVhFNjVRd0VGVnRZb3VLcFdjc3c4dnVTNlY2ajNpVzFLalUyYzRwR2VCaXhMdlk5dlZ1L2p1YitCQW1ja1BoY0FBR0NaT1NUbHUxeXFEL2hWSC9Ecitvb1MvZWZoZHYyd3RYMVp4MVdXNTlON1Y5YnFuSERCakgwZXAwTlJyMGRScjBkclFrRWpNRHBkM2ROVWI0ZEZqM2YxNmJuZWdRV2ZHMCtuRjNXdldDcXR4TlE1ajNUMEtHVlpldS9LT2pra2VWMU9EU1VXMW1QM3ZYL2NrZlB4ek5GY1dCUzJmL1gxdVp5NnFyUkkwbVJmb3hQMTNaWTJuUmNOcVRiZnI4dEtvam82UHJIczc4dVhBd0tqVXlRNU5LcitaMS9JZXZScEJWYlZxdjQ5cjVjenE3elFtZWRWd1ZuMUduaCs5NmtiSkFBQUFJQ1hyYmJ4Q1pYbStlVE8rQVc5Ylh6dVAxQW5MVXRkRXpGSmtzL3BWS0hQYS8vUzc1QjBXMjJGOWd5TmFNY3lUUTFhRXdycVkyZXRVQ0NycjJNc25kWmdQQ21YMDZHb3gyMVh6cHdNdVY3RHhiN08wMjZvS05FRmhXRkprOVZDM3o1MFpGRmppYVVXVjFjem5Fd2EyNy90N0pYUDZkUTdHMnYwODZPZDJ0dy9wRXRucVZiS2ZFM1hoSUt6M3FNL2tkRE93UkZkVzFZMDZ6RWYzTEpMOVlGOHZiNjZUUFVCdnl4Sjk3NndUNE9KWStQYlZCelZIUTNWYWh1ZjBCUGQvZnBOUnVWVHlySjBmM09yN2oyblNaSjBhMDI1ZGd3TWFjL3c2SnpQSDNNak1GcG1vL3NPcS9QL1BhbUtXNjZhc1MrL3NackFDQUFBQU1DU2VQL21uZnJNZVd0Vms1OW5QRGFYOXZHWU1mMnEwT3ZSM2F2cXRTNXlySnJubXJLaVpRbU1LdjE1K3U5clY4anZPaFlXYlI4WTFvOWEyN1Y3ZUZUcHFaNndYcWRUYThOQjNWQmVjbExHa2VzMVhPenJMRTFPMlhwclhhVzkvWEI3dHhHWVRFKy9LdlI2akY0K04xV1c2aDBOMVpLa2tXUlMvN3Jub1A1MXo4Rlo3L05uZFpWNlEzVzVKR2tva1p5eC81ZnQzUnBPSnZWMHo0QThUb2Mrc0xwaDNySFBkY3pXZ1NIRlUyMWFHUXhJa3ZZT2orcnZ0dSt4OTN1Y0RoVjV2UnFJSjlRUXlMZkR2M2ZVVitzckJ3NUxtcXhDdXJtcVRBNUpWZjQ4amFWU3luTTZWWjduVThkVW9MbHpjRVRiQjRhMFBoS1MwK0hRdTFmVTZxUGJkdHZ2QXl3ZWdkRnBZR2pydnB5QmtTY2NtUFVjbDkrbjhIbXJGVnhUcjd6S0Vua2lRVGs5YnFVVFNTV0hSalhSMXFPUjNZYzBzSG4zb3FhMWVjSkJoVGV1Vm5CVnJYeVZ4WElIOHVYd3VHVWxFa29NakdpaXZVZWorNDlvYU50ZUpRWkhUc3AxR3UrNVRZR1ZOVE91ZWJ6TExudWlCWXBldkU2aGMxYklVeGlTeSt0UmNuaE1ZeTN0R25oK2w0YTI3eit1Njg1NXozQlFrWXZPVnNHYWV2bktpK1FLNUVtcHRCTERvNW80MHFXaDdmczFzSG0zckdScXllKzlsUGZQWHZwYWtrYjN0NnI1dnUvTDZmV28rS3J6RmQ2NFJyN1NxQnh1bDdwKytaUTZmL25Va3AyZmFhbmY4MHMxdHFYNnpNeG5zWitMdVo2ZkpIbUx3aXE2NGp3RjE5VExXeFNXdysyYS9Gd2NiRlBmVTlzMHNydmx1TWM2SjRkREJXdnFWWEJPby9Mckt1UXBDc3MxMWN3d0hVc28wVCtzOFNPZEd0eXlSOE12TnVlOFJGNUZzWUtyNitTdnIxQmVSYkc4MFpDY1BvL1NpYVFTQThNYVA5eXB3VzE3SnovYjgvd1B3bnl2a3ljY1ZQU1NkUXF0V3lsdmNVU1NsT2diMU9DMmZlcjd3MVlsUjhmTnNWV1ZxbkRUT2dWVzFzZ2JEVWxPaHhMOVF4cmVkVWc5ai81eFVlK0IwK1Z6YkQrM0pYemRGL01hbklyUGwzUjZ2eGRPMXM5OE9Sd0tuN2RhNFExTjh0ZVV5UjBLeUVva2xlZ2YxdENPL2VyOXd4WWxoeGZYbTJTKzEzR3B6bG1NNWY2WkRMemM5TVVUK3ZLQncvcjgrV2ZiajFYNDgrWTQ0K1Q1eTFWMVJsajBpN1l1L2NmQkl6TjYxOFRUYVczdEg5TFcvcUZUTzhCRmVsMVZxZktubmsvYXN2VEw5bTVqZjlqajFqc2JhM1J1SktRUGJObXBnYW5RS0xNeGRFOHNMb2VrMm9CZnE0SUIxUVg4K25wenEvR2FWR2I4ZTdWUGhTM1RMaXFLYUV2L29KN29ubHdselpPcmY4cGlXZEtiYTQ4RlliL3I2alYyTndUeTlZbjFxMmVjdGk1U29NOWx2TTh5M2RsUXJUdW5RckxNWGxBUHRYVnBmU1FrU2FvTCtMV3BPR0kvRnl3ZWdkRnBJREZMR3A4OVRVMmFYRUs3OVBxTFZYek5CVG4zTzcwZWVZc2o4aFpIRkZxL1V1VzNYS251UjU1Vjl5UFB5WnBqUHF2RDQxYjVqWmVxNklxTk9aZnBkdmk4OHBVVnlsZFdxUENHSm5rTFEyci95V01uN1RwTEpYclIyYXA4ODNVelhpdFBZVWpod3BEQzU2M1c2TDdEYXJuL1owdlNMOHJoY3FuMDFaZW81Tm9MNVhCbFBYK25VOTdDc0x5RllZWFdyMUxwYXpicHlBTy8wdWkrd3lkODMxTjlmNWZmcDhaN2JsTmVWZWx4alhNeDU1K3M5L3lKanUxMGU2OHZSdEVWRzFWeHk1VXp4dTBKQnhYZTBLVHdoaWIxL21HcjJuNzRHeTFsdDhEUXVhdFVjZk9WOHBaRWN1NTMrWDF5K1gzS3F5eFc5S0t6WjRSaGtRdlhxdlNWcjVDdlBIYzVzOVBya2ErMFVMN1NRa1V1T0VzVGJkMDYvSTJIRk92c3pYbjhmS0tYckZQbEc2K1o4YjV6VlpWT2hRSHJkZkFMUDFTc3MxY09wMU5sTjEybWttc3ZtdEdYemxkV0pGOVprUW92V2FkRFgvNHZqZTV2bmZPK3A5dm4rR1M4N3ZQOUFlQjArM3d0MjN2aEpINy95NnNzVWZYdHI1YS9PdXZmMytPV0t6OVBlVlVsS3R5MFhvZSs4bDl6WHVkMHR0dy9rNEdYczk2WXVYSldhaGtxT05aSEN0UlVjT3dQN0x1SFJuS0dSUzhWSHFkVDE1VVgyOXZiQjRmVm43VWkyRCtjczBxMStaTzlqZTVxck5HbmQwLytjYTBzNzFoZzFCMkxxOURuMWFjM25HVS85bWhuanc1bC9HRmp1aitTSkIwWU9mYUhnVmRWbE9oZGpUVTZORHF1eit4cFZ2dTRHU2ExalUvWWxWSUJ0OHR1UXQwWFQrakwrODN2bjdkVWwrbHRkVlgyZVZkblRFZDd6NHBhdldkRnJiMzljRll3ZGlLMjlnK3BQNTVRZE9ybjVvMlZwUVJHSjREQTZEVGd6UGlBWjBxT21IK3RkQmZrcS82OWI1Uy9wbXpoMS9aNlZIYmpaUXF1cnRPaHIveVgwam1XUlhTNFhHcDQ3eHNWV0RXemVtRXhsdW82U3lWNjhUcFZ2L1dHZVk4THJLcFY0ejIzNmNCbkhsUTZ2ckNtYnJtNC9EN1Z2ZWNOQ2pSV0xlaDRiMkZZRFgvNUpoMyt4czgxdEczZmNkOTNPZTVmZWRzcmp6c3NXc3o1SitzOWY2SmpPOTNlNjR0UmRPVkdWYjd4bXZtUHUzeUQ0ajM5NnZuZDh5ZDhUNGZUcWNvM1g2ZkNUZXRQNkRvVnQxd2xkMEgrZ28vUHF5elJpZys4UmZzLy9SM0Zld2NYZGEvaXE4NVh4UnV1bnZNWVQ2UkE5ZTk5Zy9aKzR1dXF1dlU2UlMrWmUrVVNwOCtydXJ0ZXA3My82LzRaMVNqVFRzZlA4YWw4M2FYVDcvTzFYTytGay9uOUw3K3VRdlh2ZTVOZDNUY2JkeWlndW5lOVRxbXN2ejYvRkN6M3orU1Q1YzZiTDEzdUllQWsrc1Z5RDJBUnNwdExaNFlPcDhwbEpZWEc5bytPZEx4a3d5SkoyaGdOR2RWU3ovZk4vQm42NDlZT2UrclhLNG9pdXJnb29tZDdCOVFZUFBaenVtMDhwdDVZWElPSmhMM3EyUHBJeUE2TWlyd2VsV2Y4L25sZ1pMTEhUNlUvejY3WXFRLzQ5Y2x6MStpK3ZZZjBRbFp4UTIyK1h3VWV0MHA4WG0yTVR2WmFHa3VsNUpSREJSNjNDdHd1UGQwem9GS2ZUK09wbFB3dWw1N3ZIMUt4ejZ1TGluTC8wZkR3MkxnK3RtMXBXckZZa3JiMEQrbWFxWUJxWlRDZ3NqeWZPbCtDUDh0T0J3UkdwNEhBaXVxY2o4Y3prbENuMTZPR3YzeXo4aXFMY3g0Nzd6MVcxcWp1cmx0MDhBcy9tREZWb1BqcTg1ZmtmOHlYNmpwTHdWZGFxS3Jicmx2dzhYbVZKU3E3NlhLMS8vaTN4M1UvaDlPcHVuZmZzdUQvTWMwOHIrYlBiOVQrVDM1THNhNis0N3IzcWI2L3I3UlFnUlhILysrODBQTlA1bnYrUk1kMk9yM1hGOE5iRXMwNS9YVTJwVGRjb3I0bnQ1OVFrQ3BKMVc5N2xTSVhyajJoYXh3dlY4Q3ZxdHV1MThFdi9tREI1L2pLaTFUZW1Qdjdjalp2VVZnTmYzbnJyTi9IWjR3blAwOUZWNSt2em9lZW1MSHZwZlE1bnMveHZPN1RUcWZQMTNLOUYwN205ejlYd0srNmQ5OHliMWcwelJNdGtFY3pWeDA2blMzM3orU1Q2WTdYYmxydUllQWsrc1VzUzZ5ZmJ0YUdnM3JmcWpwN08yVlordFVTVm9nc1ZHWjFVU0p0NmNWbGFycTlWTlpIek8rMWU0Wm1ObXQrc3FkZjE1UVYyOGZldGVML3MzZmYwWkhkOWYzL1gzZXFScHBSTDZ2VlN0dTAxVnZjSzI2QUhVSW53ZUNFRWtOTUNBbWgyQUVDQ1VuNEJVSkNTWUFBSVY4TW1CS0tNUVJzVTJ4c3dOaHJMeTdiaTdaSnE5NzdTTlBuL3Y2WTBXaXVaa1psSmEwazcvTnhqbzkzN3R5NTkycDA3OHpvTmUvUCsxT3JvVWhVUHNma24vV25razJlVDQyT3A1cG43eTcyNllIMmJrblNKY2xsVXVKMzE1UXNVdWdJQlBYbDA4MTZWLzFhMlExREhydGRmMW0vVmg4NGNOeHlEUDl3VVgycWVtZEN2dDJlQ21na3FUMFFWSDhvb284ZlBhMm9hYXBsTEtCcWoxdnJ2Zmt5SkpXN1haS2tJOGtxcXBheGdENjJZN1BjZHR2c256QWxabmg3ODk0REdjc2JSdnlXNDlsVjdOT3Z1Z2lNemdXQjBSS3p1VjJxZWtYMmI0dEdqcHhKL1h2VmEyN00rY0Z4ckxGZG8wY2JGUnNMeU9ITGwrK2lqY3BmVjUyeG5uZHpuY3B2dkZSOXY3VldESlJjbFgxY2FMaC9XRVBQSGxONGNFUTJwME91MGlMbHI2dFcvdnJWV2RkZnFPMHNCRWZoNUJ2STZKRXo4cDlzbGhtTEsyOU5sVW91M3liRG1YbnFsMTEvc1hwL3RYZk8vUm9rcWVLV0s3UDJsNG42eHpXNDk0akNmVU55ZVBOVmRPbldqTitqemVuUXF0ZmVxT1o1bFAyZnovMm5ubHRUR2psMFN2NVRMVkxjVk43cUNzVUNNNzhRei9ieGkzbk96L2ZZbHRPNVBoZk9vc1RzRmJGQVNJTjdEeXZVUFNCbnNVOGwxK3hNM1pmT25wOG43OVoxR2psMDd0KzJsMTY3SzJkWVpNYmpHajNXcFBHbURzWEdBcks1bmNxcnFWVGhqbzJ5NTAvVEM4R1VBcTFkR2ovYm9mREFpT0tCa093RkhoWHVyTS82WEh1M3JsVmVkYm1DblgxWk5wYkprZnlXTHRRenFNSGZIMUU4R0pKMzZ6b1Y3cXpQdXY1RVFCQVBSelR3NUFHRmVvY1N3M211MlNVanl3ZWZvb3UzWkEwSmx2MTF2TWpQKzRUbGRIMHQxYm13bUs5LzFhKzd5ZkllbWM3ZjBLelI0MDJLUnlMS3IxdWw0c3UzWngwU3VOd3Q5WHN5OEVKVDdYSHI4NWNtM3N1OURvY0swejVIeDB4VFh6bmRvdlpaemdDMmtDcVNvWU1rRFlZamlzUlhjbjFSb28vUEJGTlM2M2oyQ3RSN0dsdjBINWRzbDhNd1ZPUjA2cTYwWnRPaFdGek55Y2Z0SHh4T0JVWTdpbndxZDd2VUZ3cnJ4clRLcklOREl3ckVKdnUzUGQ0em9ORklUSGR2WFMrYlllZ3pEWTJXK3lXcEt4aFNLQjVYSUJaTEhmTllOS2IvYSt2U2NDU3FrVWhVbmNHZ1BuUHhOcjJocmxxLzd1N1hmNTl1MXFHaEVSMGRIdFViNjFhbkFxT2Z0bmN2U2wrcDVpblBYWG9GRnVhR3dHZ0pHSGFiSElWZWVUZlZxdUxXcStXdXpKeW1jT3hNbXdLdGlSVFlXVnFvMHV0MloyN0lOTlgyL1VjMCtQUmh5K0tlaC9lcTdJWkx0ZnIxbWNOT0ttNjVTdjFQSHJBMGRuUmxtU1l4TWpTcVU1KzhOMnRsZ2JQRUoxZVdjc0tGMnM1Q01hTXh0WHo5QVV2d0prbjl2MzFlRzk3elJ0blR4dTVLaWQ5TDhSWGIxZmZyNSthMEgzdCtuaXB1dVNwamVhQzFXMmUvZkw5bHVFSHZZODlvN1YrOFRyNXQxbGtFQ2k5S05PU09ETXo5QlhNcDltL0d6Y1J6ZTQ1QndreVBYK3h6Zmo3SEppMi9jMzB1SWdNak92T0Y3MXQrMS8yUDc5UEdEN3hacnJSdm5DYmtyNnMrNTkrenplVlUxYXV1ejNyZitObE90WDd6b2F4RGxneUhYZVUzWHBxeFBCNk9xUGZSWnpTdzUyRFd4L1UrK294cWJyODE2OUEzMy9iMWN3b3VBbTA5YXZ6YzkxSy96LzRuRHFqNnRUZXAvTVdYWjEzZmpNYlUrSVVmS05EU2xWbzJkckpGZFc5L2RjYTY3b29TMmR3dXhkUDZQeXpuNi9oOFB1L1M4cnUrenZlNXNKaXZmODRpcjRvdjM1YXhua3lwN1h1LzFPRGVJNmxGQXpxb3Z0OCtyL1YvL1lZNURVbGNha3Y5bmd5OEVEa013OUlrZWNKekE4UDZZV3VuR3M5aE9OcEVBSlhOYkdZVGt4STlmeWJFVi9SZ3RJVDBQa1JENFlpaU9TcmtPd01oUGREZW5acmxMTDNhNS9pSVB6VWoyUE1Edzdwelk2S2RuczB3OUxMcUN2MnVaMEJiQ2llL0pNelcyMmZmNExBK2NmUzB5dHd1Tll6NExjUGs0cWIwajRkUFNrck02SGJQbFlraDJBN0QwTm14Z0lZakVka01RMWVWRmN1Vi9QMzBKZC9qcHZaRG1zNzc0aCt2NWdBQUlBQkpSRUZVWmpnSFBqZk4rU01sK2ppbHEzTFBycW9XbVFpTXpwT0MrdHFzczRCa0V3OUgxUEhEUjFPM1M2N1lMc09XMloyKy8zZjdNejQ0VHQ2M1Q5NHRkUm5mZ2pwOCtmSnVYYWZSdEJERmpFUmwyRjJXOWN4b1RHWTBjNHBGU1lvTWppb3ltRm55dVZEYldTamRQOStURVJaSlVyQ3pUNTBQL0U1ci9pU3p2MUhCaGpWekRveUtMOXVXMFl6VWpNZlY4bzBITTNwVG1MRzRlbjd4Vk1hSFV4bUpQNndHbmp3NHAzMHYxZjc3ZjdkL1hsVW5NejErc2MvNStSeWJ0UHpPOWJsb3YrOVhHWDhFUmNjQzZuM2s5NnE1L2RhTTlTZG1nem9YUlJkdmxtTktNQ3RKd1k0K05YM3h2cHhEM2N4b1RMMlBQWnV4L014bnZwT3ozOHVFbmtmMlpnMHU4bGJQYlJyZDdvZWV6RGkrbmtmMnF1eW1TMlhZTWl0RkJ2WWV0Z1FFa2pSODRLU0NuWDNLcTU1U0tXSklydEpDUzVDeW5LL2o4L204Uzh2ditqcmY1OEppdnY0VlhiWXQ1ekduaDBVVGdoMTlhdi9CSTFwNzUydXo3bmM1V3VyM1pPQkNVdVIwWkRSbG5xMXNBZFJjQldLeDFJeGl4YzdFWEY1empZM2lwaW1iTWZkWndDTG5NTEhLVEFyU0tqcURzZW0zLzZQV0xsMWZVV3Fwc3BLa3Avc25BNkQrY0VSSGgwZFQvYVplVWxXbUdrOWVhajZHVUR5dVp3YUdzbTcvMk1qa1RKNnV0UGVrWU5yUDdZOUdGVFZOT1F4RGJydE4vM0JSOXVyYi9ja0tvaDllbC9sbDROOXZ6LzZZSytiNVJWQmd5aGZGQlN1d1duYTVJREJhWnN4b1RNMzMvRlRCanNrUGo5N05kVm5YN2YzTjlNSEd3Tk9IczViTkYyeW9zZnp4SEdqdHp1Z1g0U292MXRwMy9wRTYvKyszQ25YTmJvYWhoZHJPUWpCak1mVS9zVC9uL2NQUEhWZk5HMTZhTVd0S1hzM2MvN2p4Ymx1WHNjeC9va1hodnV3dndJSDI3R084UFd0bTM5aDBxZmZmLzd2NWpiR2Y2ZkdMZmM3UDU5aWs1WFd1ejBYVVA2N1JZMDFaNy9PZnpENHowR3o3bkdUanUyaEQxdVdkUC9uTk9mVkZ5dGtjMkpzdlYxbVJYT1ZGY2xWa1ZxZElrbjBPcGNqeFlGaWp4eHN6bHNmR2d3cjNEc2xkVlpweDM5RHZqMmJkMW5oVFIyWklJTW1XWi8yQXQ1eXY0L1AxdkU5WVR0ZlhrcHdMaS9qNlY3QXhlMCtmdm1tMlBYTDR0S0wrOGRUd3ZPVnVxZCtURjl1TjcvajBVaDhDRmxIbEhTOVo2a1BJcW5VOHFMdjJIMU9KeTZtM2I2alYxY2svNWpmNUN2U1I3Zlg2eUtFVGl4S2d6S1FqRUZKOThyVXB6MjVUdmE4ZzFiOW50c1pqTVhtVC9YODgwL1RQbWRwYnh6L0x5dlZ6WmM0UWZZWGpjWDI5c1ZVZjJyWXh0U3htbW5wbVNpWHdZOTE5cWNESTYzQ2tocWhKMG1OZGZRcmxDS1krdG1Pem5oMFkwaE85QTZsS0lVa0twZzFQaTVtbTdtL3QxQnZyVmsrZEZGUlNZbmpjajl1NmROby90OStKSkwxcDdmeUdtMDk5OXM0aEUwUVNnZEV5RXV6c1UrdTNmcWJnbEE4djdxck1xWXdqZ3lNemxrcFAvWVl6dGIwcFErRDZIbjgrYTROUjM3YjE4bTFicjBCcnQ0YWViOURRYzhjVXpkSjhiYUczc3hCQ1hmMktoM0wvUVJxUFJCWHFHY3o0OEQ1dDM1UWNQRm0rUWZkdFd6ZnJpcklKMlhySUxNZjlSNGI5T1Q5NEw5VGpGL3VjbjgreFNjdnJYSitMY0cvdW55MHk3TSs2UEZzMXdtemxUWjJ1VzRrL3RQMG56bjNhYXJ2SExkK09qZkp1V1N0UFRZVmM1U1d5dVRPbkc1L0tOb2R2bHNJREl6bS9vb3lPQlpRdFFndmxtSzQxbXFOTWYycGZtT1YrSForUDUzM0NjcnErbHVKY1dNelh2MndWWDlIUjhlbERPRFB4MnJGU0FxT2xmazhHWHNnR3d4Rjk3a1NUUHI1cnMrcTlpVjVvNndvOGV0UGExYnEzcVcxTzI3cHRBUnA4SHhrYVRRVkdrdlNxMVpYNmp4UFp2eGpMcFNjWWx0ZWIrSk80ek8yU3gyN1A2TmtqU1RWVEtxSTZGNkZuVXpBV1QxWEM1TmxuZnY4OE1UcW1TRHllR3Bwbk13eXR5YzlUUTFwMTBOTjlRL3JUdGVHTVNxUkFMS1lmdFdWLzN5aHhPYlc5eUt2dFJWN2RWbGV0ZnpreVdZMDh0ZkxwUjYxZGVxU3JUNSs5ZUp0S1hFNEZZM0g5NCtHVENzUmk2ZzlIWkRNU3c5V2lwcWtuZWhPVENXd3I5R1kwdlpZU3M5NU41RG9QSmh0MDUvS3FtdWxEL2J3cEFWOWdob290NUVaZ3RNVE1XRnpqelowYWVQS0FodmVka0prbG5iZDdNNGQwUklabi9wQWN5L0d0c0MzUCtoRjM1TkJwOWZ6aUtWVys3RnBsaTRjOXRWWHkxRlpwMWF1dTEvQ0JrK3I1K1o2c0g0Z1hhanNMWVRiTmwrTloxcG5OSDBCVDVXb2VPbGMyMTdsZGp1ZDcvNUdoK1EzOW1NM2pGL3VjejJXMlA5dHlPdGZud3N6eUFTaDFYeVQ3Y0orc1h4bk5VclkvdU1KOVE3T2V0YzU2SElZcVhuS0ZLbSs5T3FNaVkzYVBuLzJxc1J4TkppVkpPYjVCalkzbitPQTR5dzhveS9ZNlBvL1ArNFRsZEgwdHhibXdtSzkvMmI0VWljeWkyZWgwcngzTHpWSy9Kd012ZERIVDFKZE9OZXN6RjIrVFBWbTI4ZkxWbGZwZDc4QTU5VEthajEvMzlPblZOWldwSVdYWGxKZm8xdUZSUGRJMSs5NTVEYVArVkVOa1E5S05sYVg2WlpZWjM5SWJSVXZXSVZzTHBTOFVWb0VqOFI1UTdIVEliaGlLVGZPWjZZMjExWlkrVG9ha3Y2cGZxN3NQSEU5VmZFMVVBYjJyZnEzbHNROTE5R2dreDJlL0xXbXp6elg2eDFXZEZwYjFoc0txeS9kb0lCelJKM1p0VGcwdC9IbEhqMTYrdWxKNWRwdXFQVzZkOFkvcjc3ZHYxSlpDcjc1OHFsbFA5QTdvQ3lmUFNwTHUzcm9oYTlQckswdUxVNVZjajNWUFgwMDhVMkJVUGlVZzZ3dUdjNnlKbWZCdWVKNkVlZ2JVKzZ0bkVqZE1VN0ZBU0ZIL3VJTHR2Yk1ZbXBIbEUvTXMvdURLVlJtUTdZTmY5eStlMG1qRFdWVzk0a1U1eStFTnUwM0ZsMjFWNGE1NnRYN3pJWTBjT3IxbzJ6a2ZzczJVRmorSEY1TnNNOStjazNPc2xUemYrODhaTE16UzdCNi8rT2Q4MXZYbThMT3RwSE45cWRpeVhHUG1PYzVnc3VaTkwxUEpsZGxuejRxT2ppdmNQNnpJd0xEQ0F5T3FlT21WNTdTUHBiUmNyK09sZXQ0djdPdHI4Vjcvc24wcE1wc0pBZVpUYVhpK0xmVjdNbkFoYUJzUDZvSDJicjB1MlhUWmtQVE9qWFg2dTRNTjU3WDFkR2NncEo5MTlGakNnM2Rzck5OR2I0RWU3T2hXVzFxQTczTTRkRWxKb2Y1d2RhVStmTEFodGZ3MzNmMTZlZlZrUmZTYjE5Vm9KQkxWM3Y0aHhaUDllVzVaVmE2WFZVOVdMdzVIb25vMlIrK2YrV2dlRDJodHN2ZWp6VEJVN1hGYmZvWjBXd3U5dXJVNnM2S3kydVBXN1hYVit2Ylo5dFN5d2l5Zng2YnI2Yk0xclNsMnc0aGZhOUsrYkdnUEJIWG54bHB0OWhWWW1uTHZIeHpSeTFjbm5zZHJ5a3YwN01DUU5uano1VEFNWFZ0ZWtxb3V5cVlxejYxWDExaXIwbWRxYWoyVDJpbGZrRXlkTlEyelIyQjBua1JIeGpUNCs4eUdrck1SQ3dRekdzZk9walE4MTdkc3VhYU5IMi9xVU5NWDc1TzdxbFRGbDIxVDRlNU4yZnN0T0IycWZlc3JkUEpmdjVHMVJINmh0ak1mVTNzVFplTXF5NXdSS2pZMjkvTFNlQ2h5YnQrOEw1Q2wzdjlpT0Yvbi9Id3RoM045T1l1SEk3Sk4rWWJIVlZvNDUrMFVYYnc1YTJneGV1U01Pbi95dUVJOTFnOGhLekV3V283WDhWSS83eGZxOWJXWXIzL3hZRGlqeW1qcWpLSFoyT2M3UzlvMGdkTnMzcS9uWWpsZVM4Qnk4dmxMdDZ0eVN1WDF4SXhsczUyZFRKTHViKzNTZGVXbHFreGVieHU4K1hwWmRZVitrYVU2WnpIOWIzT0hhdkx6ZEduSjVPZjZGMWVWNmNWVlpScUx4dVNQUnBWbnQ2bkltWDBVd2RteGdCN3Q2dE5MVnlYZVg5dzJtOTYvWmIwQ3NaaEdJbEVWdTV4eVQza051K2RNaXlMbitBWFlkSTROKzNWRFdpWFRGcDgzYTJEa2RUajBONXZXcGI1ZWlNVGo4a2RqcWRuU1hybTZVbnY2QnRYb0g5Y3JWMWZxVFdzeis5ZTl2THBTbzVHWTdtL3R6TGh2bXlVd0d0UHRhZjJFUmlOUmJmRVZ5QitOYVN3YVUzV3kxK1h4RWI4ZTZlclZNLzNES25NN1ZlUEowNEhCRVYxVFhxTGR4WVhLdDlzMW51VUwzTjNGaFhydjVsSU5oZWYzaGZSVVczeldLdmNqdzh0ajhwbVZpTUJvQlFqM0RNcXgzdnFCemxWZUxIdUJKMmNKdWlSNTFsWm5YUjZhWVlyalVQZUF1bisrUjkwLzM2UDhEVFdxZWNNdHlsdHQvWkJ1Y3psVmV1MHVkVC8wNUtKdjUxek1OTE5UWGsxbDF0TDhZTWZjMytUQ0F5TVpQMWVndFZ1blAvM3RPVy9yWEN6MS9oZkQrVDduNTJzcHovWGxMTnczbk5GSTNsRllJRTl0bFFLdDA0OU5UMWQ2YmVZVTQ5SFJjVFYvL1lHTTZvaVYwbWRscXVWNEhTK1g1LzFDdTc0VzgvVXY2ZzlrdlBlNUtrcGt5M1BsckxCMStQTGxMcDlkSHpncE1TUFoxSW9rUjVaaGRxbjluME9JUEozbGVDMEJ5MG0yMmNuT1pjYXljRHl1cnpXMjZzUGJKNXN1LzhuYTFkcmJQM1RPTTZlZGk1aHA2bFBIRzNWNzNXcTlxcVl5TlV4T1NsVFJ6R1oycks4MXRzcGhNM1JUNVdRUE9ZL2RicGxPWHBJaWNWUDNOTFpvYi8vQ1Z4ZEowak1EUTNxSFdadjZHUzRyTGRKajNkYlBzQTdEME45dVhaOEs2aVRwTzJjN05CQU82KzZ0R3hRM1RmMjB2VnZ0NDBHOWRWM050RU8zM2xoWHJYQThyZ2ZTK2dYbDIrMWFsL3dpSVc2YTZnbUZ0REg1SGg4elRSVTVIYklaaGc0UGoycDkyaGNPb1hoY1h6M1RLa242OU1YYnRLN0FvN0hrWndXbnpkQ2xwVVY2TWxsbGxQNE84Y3BrVlpMVFp0TmJuajRnVTlKcmFxcjA1bldUSWRkNzloMVZaeUNVbW1VdEZJdnJ6WHNQYUd1aFZ6ZFhsbWxYc1U5SGgvMlc0WHZwQVdKWE1IVGVoMHUra0t5Y0d1TUwyTmpwMXN5RmhySk9ZWnl1OUpxZFdaZjdUelRQZXQvamplMDYrOS8zWjcxdkxqT0lMTlIyWnN2aHk1ZHZlL1labWlTcC9PYkxzaTRmYTJyUHVudzZnZWJNWkQ1dmRjV0M5VkZZN3Z0ZkRFdDV6cy9YK1Q3WGw3T3hNOWtiWUs1NnpZMVpwdzNQeFZPWCtieUYrNGF5RHFYeDdkeVlzV3dsV0k3WDhYSjgzaStFNjJzeFgvOENiWmxCcldFelZIcjFqcHpiTGIvNThybjFBTXRTcWV1dUtNbDVMaGRldkhuMkc1K0Y1WGd0QVM5VSt3YUhMZUdKeDI3WEhldlhuUGZqaUptbS9yZTVYWC96L0ZIOXNMVlREU04ralVhamlwdW1ZcWFwc1doTXpXTUJQZDR6b005bGFZb2RUZlpsK3VqaGsvcDFkNzg2QXlFRllqSEZURk9qa2FoT2pJN3AvdFpPL2ZYelIvVHJHWHJyek1kb0pLcW4raVo3OGwxU1VtZ1pUcFlJaXpib291U3NaNUowWUhCRXYranMwZDcrSVQzYTNhZVBIajZwWDNiMjZ1KzJiOHdJaSs1djdjd0l1OTZ5cmtidjM3SSsxU1I2UjdFdjFST3FaVHlvRzlJYVVSOGY4ZXZxNUJjSUI2YjB2NnRLVnEydHluT3JMdm5GUkRBZVZ6d1o0bHlSTmp2YjFQNUNjZFBVdzhuS3RGM0ZoYnF0YnZJTGtEUCtjWFZPNlR0ck13d1prdXJ5UFhweFZaaytldEVtUzkrbDdVVmVTNkNXclNjVlpvOEtveFZnNkxuanFyamxxb3psbFMrN1JzRzJibzBlUDV0eFg4VXRWOG03WlczRzhrQmJqd0p0UFpabDY5NzFldlUrK3Z2RWg5UXMxWldPWERPRlRQa0F1VkRiV1NnMWYzS3Jtcjd3ZzR4bXFLWFg3bExKRlpuRExNeDRYTVBQTjJRc244bnd3Wk1xbWZKQjNiRGJ0UGJ0cjFiejF4K1lkaFlmZTRGSHhaZHNVZitUQithODMrV3kvOFd3Mk9mOGZDMjNjMzI1R25yMm1NcHV1Q1JqdVhkem5lcmU5bXExZmUvaHJBMkNiVzZYeW0rK1REMi9mRHAxZTZxSlB3RFR6MjkzVmFsV3ZmcUdCZndKenAvbGVCMHYxZk4rb1Y5ZmkvbjZOM2F5UmNXWGJzMVlyK3JsTDlKNFU2ZkdwNFF0aGJzM3FmekZsOC9wK01POWczSk1IY0ptR0ZyMTZodlU5cDFmV0JaN2FxdFVlZXZWYzlyK1RKYmp0UVFzSjdPZG5XeTI2MzIyb1hFK2g3T2dla05oM2RmU3FmdVVHUnpQUnNPSTN6TEQySHpkdFgvMlEvd20vS2kxUzllV2w4aHVHSElZaG01ZFZaRWFObGJ0Y2V2U3RPQmxJQnpSRjA4MXA5NHEvK2QwaXk0cTh1ay9MOTJ1L0NuVlVkOXI3dENQMjdya3RCbnlicS9YanJUUTZkcnlFcTNKejlPSERqUm9kL0hrOGtiL3VQNHdyYjlUVnlDa2w2NHFWOXcwOWZ6Z2NLbzZTSkkrZThrMkRZUWlxc2h6cFFLbjMzVDNhVmR4b1RiN0NyU3p5Q2REMGlxUE85VmtYRXI4emo1L29rbjVEcnZ1M3JwQlY1Vk5qaEtKeEUxOXJYSHlTNVNZYWNwdUdITGFESDFrZTcybEV1cHNXZ1h1SzlLT3VUOFUxcU56YUlLT1RBUkdLMEN3czAvRCswK282Skl0bHVVMnAwUHIzdlY2alI1djB0aXBWc1hHZzNMNDhsVzRzMTZldWxWWnQ5WDk0Tzh5bHZtMnJaTnYyenBGQmtmbFA5bXNZR2UvWW9HZ2JFNkg4cXJMVlh6NXR1ekgxZEczS050WktNNGlyK28vOUZZTlBYTk1nZlllMmR4TytiWnZ5TmxBZFhqZmlaeFRpMDluOVBoWkJUdjZNa3JnOHpmVWFNcy92VVArNDAwS3RIU25wbFMydVYxeWxSZkpzNlpLbnJYVmlvZkM4L3B3dXRUN1h3eUxmYzdQMTNJNzE1ZXI4ZVpPalJ3NW84SWRtZFVuaGJzM2Fldld0Um81ZEZxQnRoN0ZneUhaQ3p6eTFGYkpkOUVHMlZ6T1ZHQVU5WTluekxobWN6dFZmOWViMUwvbm9HSmpBZVd0cmxESjFUdGtjODE5cHNQbFlEbGV4MHYxdkYvbzE5ZGl2djROUGQrZzZ0ZmRsQkVHMnZKYzJ2RCtQOUh3dmhNYWIrcVFERVBlTFhVcTNGay81K01mTzlPbS9BMlovVEpLcnJ4STd2SmlEUjg4cFhnNElrOXRsVXF1dkVqR0xJYUx6TVZ5dkpZQVlMYmFBMEg5cEsxYmYxeWJlRjEvNWVwS1BkelpxOUZvVkszalFmMjJwMTgzVjVacEtCelJQeDg1cWVHSWRmaGZvMzljZytHSThqMkoxOWFZYWVyZXByWlVsVTBrbmhqQzkrSHRHeTI5aWg1czcxSFVOSFZaMmxDdVEwTWphZ3NFOVpaMU5Zckc0M3FpZDBCRkxxYzhkcHRHSTFHZDhZK25tblM3YmJaVVB5TkpDc1JpZXFTclQwMWpBUm1TRGcyTnlsU2lVZmt6L1VPNnNxeFlCd1pIOUxtVFRScUx4dlNPalhXV3NDZ1FpK2x6Sjg3cTFPaGt5Tjg2SGt5RlJCZVhUQTVuUGpROG11cVBWTzh0MEpWcDI3bW5zVldoSExPYVluWUlqRmFJanZzZlUvNzYxWEttcGI0VGZOdld5N2R0L1l6YjZIOThYOVp2SmljNFMzd3F1U3AzV1hvNk14N1g0TjdEaTdxZGhXQnpPVlg2b3N3K0hGUEZ4Z0xxL0wvZm5OdE9URlB0MzN0WUc5NTNlMGJ6VHB2VG9jSmRtMVM0YTlPNWJYc2w3SCtSbkk5emZyNlcwN20rWExWLy94RjVQdkNXak9CQlN2eWhWbnpGZGhWZk1mMU1HR01uVzdLdTR5d3QxS3BYWFc5WkZoMGR6Nnh1V0FtVzRYVzgxTS83aFh4OUxkYnJYendVVnZjdm5sYjFhMi9NV04rdzJWUjgrYmJzZ1p4cHpucldzTUZuajZuaXBWZGxyZmpLMzFDVEVTYkZ4Z0t6YXJ3OWE4dndXZ0tBdWZoaGE2ZTJGWG0xdmRDckFvZGRiMWxmb3krZlNnd3Yva0ZMcDNZVytmVHhvNmN6aG1wSmlhRGwwOGNiOWU4WGI5VlFPS0wvUE5Ha00xUDY5d1JpTWYzTDBWUDZ5L3ExdXFHaVZOODUyNjdmOXZUTGtQUmZwNXAxUldtUnJpMHZVY1BvbVByN0JqVVdqYXJlVzZCakkzNGRHL0hMbVd3cjhKMno3WExaYk5wZDdKTXZPWFF1R0l2cmpIOU0zem5ib2NGd1JNOWs2ZmYwbGRNdDZnaUU5TDJXanRTUXRXODF0ZW15a2tJVnVaeDZvbmRBMzIvdTBNQ1VYbGhmT2Qyc096ZldhVzIrUjA2Ym9mRllURWVIL2ZwR3NnckpiaGg2eDhiYTFQb1BkZlRvdVlIaGMvd3RZQUk5akZhSTZPaTRtcjc0UTRYUDhhUWZlT3FRT241OGpvRklGcDAvL28xQzNibW5SenpmMjVrcTNEZVUrdlp3SnZGd0pGR21QbytadE1hYk85WDZ6Wi9OZXZyMmhiYlUrMThNeSsyY242L0ZPdGVYdStqSW1KcSsrRU5GQnM5OTlxcmVSNStaMWRUZk1rMjFmZS9oYzk3UFVsdHUxL0ZLZXQ1ZmFOZlhZcjcrOWYzbU9ZMGVPVFByYlEzdGE5RFltZG4zOXd0MTlXdmc2VU96V3RlTXhkWHl6WWRtdmUzWldtN1hFZ0RNUmN3MDllbmpqV3BKVGdWL2MyVlpxdnFtUHhUV1hmdVBxejJRZTJibjlrQlEvM2JzakQ1d29DRWpMSm9RaVp2NnI1Tm45ZkdqcC9YVFpOTnJVOUxSNFZIZDI5U21kejU3V1AyaHhHUUl2Kzd1dHd3Tm01Z2hialFhMWVkUE51bnR6eHpTYlh2MjZiWTkrL1NXdlFmMHowZE82YlEvOS9EZjBXaFUvOXZjbmdxTHBFVFQ3SThmTzYyL2VPYXd2bnlxT1NNc2toTDlqRDU4c0VGLyt2UiszYlpubi81czcwRjk2dmdaOVNhUDg0MTExYW5oYmsvMURlcGJUZGw3YVdKdXFEQmFRVUk5QXpyOXFXK3IrclUzSnI1MW5jVzNmWkZodjdwKytyaUduanVlY3gwekZwZGhuMTEyR09vZFZOZi8vVllqV1Q1c0x0UjJGa0prYUZTZFAzbGNhKzk4VGRadmFGUEgwVE9vdHUvOFhPTm56MjJzYzdyaEF5Y1Y3aDlXemUyM3lsTTd1K2FyWml5bW9lZm1QcjU1T2U1L01TeldPVDlmeStsY1h3bEMzZjA2OWFsdnEvcDFONm5raXUyeitqM0cwejRvQkR2NzFITHZnNnA5Nnl0eURuMHlJMUcxLytCWGMvcERlRGxhVHRmeFVqM3ZYRjhKaS9iNlo1cHEvdHBQdGZvTnQ2ajA2cDNUOW40YTNIdFk3ZmM5cXZWLzlmbzVIWHZIL1kvSjRmVk1XOGtUR3crcTlkcy9sNzloY1NZbFdFN1hFZ0RNbFQ4YTFkMzdzNytXQjJZUmhzOTJHdm1EUTltLzBKdmFRakI5QnJMRjBwYWxyK1ZjZkxlNVE5OXQ3bGlnbzhFRUFxTVZKalllVk50M0gxYjNMNTlXOFdYYjVOMVVLL2VxTWpsOCtUSnNOc1hERVlVSFJoUm83ZGJvMFVhTkhEbzk0emRzeC8vaHYxVzRxMTdlK2xybDFWVElXZXlUTGM4bHhVM0ZnaUdGKzRjVmJPdlJ5T0V6OGplY2xabGpIT2hDYldlaEJGcTZkUEpmdjZHeTZ5OVI0YTU2dVN0S1pITTdGUjBaVjdDelY4TUhUbW5vMldNTCtnMWtvTFZicHovemJYazMxYWx3OTJibHI2dVdxNnhJdGp5M1pNWVZENFlWR2ZZcjJObXZzVk10R2psOGVsNlZUY3R0LzR0aE1jNzUrVnB1NS9wS0VCc0xxTzA3djFEUEw1OVc4ZVhKMzJOVm1leko2YmJOY0ZTUkViOUNYZjN5bjJqUjBQUFdEMGtqaDA3cjVMOStRK1UzWFNiZjFuVnlsaGJLc05zVkdSelJhTU5aOWYzbU9ZVjdGMmVhMi9OdE9WM0hTL0c4YzMxTldxelhQek1XVi92M0h0YkFub01xdlhxbkNqYlh5bG5ra3d3cE9qeW1zY1kyRGU0OWtuT213eG0zSDQycCtaNmZxbkJudlVxdTNxSDh0ZFd5ZS9ObHhtSUs5dzVxNU1nWjlUKytiOUhmZjViVHRRUUF3RXBrM0hEbnB4WS9MbHdFWC9TOFFLWkRBUUFBQUdiaDNZRVYrYkVkczFSNXgwdVcraEFBekZQUHZZOHQ5U0VzS0hvWUFRQUFBQUFBd0lMQUNBQUFBQUFBQUJZRVJnQUFBQUFBQUxBZ01BSUFBQUFBQUlBRmdSRUFBQUFBQUFBc0NJd0FBQUFBQUFCZ1FXQUVBQUFBQUFBQUN3SWpBQUFBQUFBQVdCQVlBUUFBQUFBQXdJTEFDQUFBQUFBQUFCWUVSZ0FBQUFBQUFMQWdNQUlBQUFBQUFJQUZnUkVBQUFBQUFBQXNDSXdBQUFBQUFBQmdRV0FFQUFBQUFBQUFDd0lqQUFBQUFBQUFXQkFZQVFBQUFBQUF3SUxBQ0FBQUFBQUFBQmFPcFQ0QUFBQUFBTGpROWR6NzJGSWZBZ0JZVUdFRUFBQUFBQUFBQ3dJakFBQUFBQUFBV0JBWUFRQUFBQUFBd0lMQUNBQUFBQUFBQUJZRVJnQUFBQUFBQUxBZ01BSUFBQUFBQUlBRmdSRUFBQUFBQUFBc0NJd0FBQUFBQUFCZ1FXQUVBQUFBQUFBQUN3SWpBQUFBQUFBQVdCQVlBUUFBQUFBQXdJTEFDQUFBQUFBQUFCWUVSZ0FBQUFBQUFMQWdNQUlBQUFBQUFJQUZnUkVBQUFBQUFBQXNIRXQ5QU9mcTNRRnpxUThCQUM1SWozLzFBNWJiQjA2MjZyMmYvdjRTSFEwQUFBQ0F4VUNGRVFBQUFBQUFBQ3dJakFBQUFBQUFBR0JCWUFRQUFBQUFBQUFMQWlNQUFBQUFBQUJZRUJnQkFBQUFBQURBZ3NBSUFBQUFBQUFBRmdSR0FBQUFBQUFBc0NBd0FnQUFBQUFBZ0FXQkVRQUFBQUFBQUN3SWpBQUFBQUFBQUdCQllBUUFBQUFBQUFBTEFpTUFBQUFBQUFCWUVCZ0JBQUFBQUFEQWdzQUlBQUFBQUFBQUZnUkdBQUFBQUFBQXNDQXdBZ0FBQUFBQWdBV0JFUUFBQUFBQUFDd0lqQUFBQUFBQUFHQkJZQVFBQUFBQUFBQUxBaU1BQUFBQUFBQllFQmdCQUFBQUFBREFnc0FJQUFBQUFBQUFGZ1JHQUFBQUFBQUFzQ0F3QWdBQUFBQUFnQVdCRVFBQUFBQUFBQ3dJakFBQUFBQUFBR0JCWUFRQUFBQUFBQUFMQWlNQUFBQUFBQUJZT0piNkFBQUFBQURnUWxkNXgwdVcraENBRmEvbjNzZVcraEJlVUtnd0FnQUFBQUFBZ0FXQkVRQUFBQUFBQUN3SWpBQUFBQUFBQUdCQllBUUFBQUFBQUFBTEFpTUFBQUFBQUFCWUVCZ0JBQUFBQUFEQWdzQUlBQUFBQUFBQUZnUkdBQUFBQUFBQXNDQXdBZ0FBQUFBQWdBV0JFUUFBQUFBQUFDd0lqQUFBQUFBQUFHQkJZQVFBQUFBQUFBQUxBaU1BQUFBQUFBQllFQmdCQUFBQUFBREFnc0FJQUFBQUFBQUFGZ1JHQUFBQUFBQUFzQ0F3QWdBQUFBQUFnQVdCRVFBQUFBQUFBQ3dJakFBQUFBQUFBR0JCWUFRQUFBQUFBQUFMQWlNQUFBQUFBQUJZRUJnQkFBQUFBQURBZ3NBSUFBQUFBSUE1S0hJNk01YmwyKzN5T1IzS3Q5dXpQbVpua1UrbHJzekhuVTkydzFqUy9XTmxjU3oxQVFBQUFBQUFzRkxzS3ZicHc5dnI5VkI3dCs1cjdWSWtIcGNrL2NORjlkcmtLOUNwMFRGOTVOQUp5MlBjZHBzK3VtT1RERW05b2JEZS9meFJ4VTB6WTl0bExxZHVYN3RhM3pyYnJ0RklkTVpqY2RvTXVXMTI1ZGx0OHRodDh0anRLbkFrL2h1TnhIUndhTVN5L3ArdFg2TVhsWmVvTlJEVXZZMXRhaG9iejdyZHFqeTNicXV0VnBuYnFUS1hTNlpNdlhmZnNWaytRM2loSURBQ0FBQUFBQ3lJRjFXVTZ1MGIxa2ltZEU5anE1N3FHMXpxUTFwUVpTNm4zcnQ1dlJ5R29kZXVXYVZ0UlQ3OSsvRXpHb3ZHTE92WkRFTUZqa1NsMFdna3F2VUYrWnFvN2VrS2hMS0dSZGRYbE9yT2piWEt0OXRWNm5McDQwZFBhV0t0TjYxZHJhdktTdVN3R1hMWkRMbHNOcmx0TnRtbXFSZzY0eC9QQ0l5MitBcmtjenEwemVuVlFEaHNXZTZ3V1FjZ2JmWVZxTnJqdGh6ZlFEaGlXZWZvOEdqTy9XUGxJekFDQUFBQWdBdkVENis3Tk92eUR4ODhvZFArc1p5UE15Ujk2ZklkcW5DN0xNdGJ4NE82YS85azVjbWZiMWdqcnlQeForYWRHMnBYWkdEa3NkdjEvKzNjckhVRkhrblNweHNhOVV6L2tKdzJtKzdhdWtHRnpzVFBkOW8vcmkyK0FuMzl5bDE2MzVUcW0rbzh0ejUzNlhaSjBtMTc5bW16cnlCMTM0RXBJYzRFdTJHa2hyUHRLdmJwRFhYVitrRkxweVJwUEJhM2hEZlRNU1VGWXpHNXBnUkFSVTZuMW52ekpVbmhXRnh2WGxjalNUb3hPcWJiNjZxekRyTkw5NTdONnpLVzNiWm5ueVRwemV0cTlKcWFLa25TazcyRCtzTEpKbVZHWWxocENJd0FBQUFBNEFKM1EyWHB0SUhSdGlKdlJsaVVUVHd0SllndnhJRXRnZmRzWHBjS2l4N3ZHZEF6L1VOeUdJWSt1SFZES3ZnWmpVYjEyWVpHL2ZmbE8yYTF6ZTJGM3RTL24ra2Z5cnJPYjN2NmRXVlpzYTRvTFpJay9kR2FWVG80TktxR0ViOSszeitrc1doTTRYZzg3VDlUSDcyb1hwTFVIUXpwSHcrZlZDQVdWekFXeXhyV1hGRldsS3B5Y3R0dHVxbXlUTkxDOURYNlhuT0hMaWtwVkYyK1J5K3FLRkY3SUtqN1d6dm52VjBzTFFJakFBQUFBTGdBbVZJcVFMaTJ2RVRmYkdwVExNdFFLVW02c2FJczR6SFozTlBZcW5kc3FKVXA2WjR6TFF0NHRPZkhIMVJYNlBKa1lCT0l4ZlR0czIyeUc0YnUycnBCRjVjVVNrbzhCNTgvY1ZaOW9mQTBXNXBrTnd4dEw1b01qUDdyc29zczkzL3BWTE4rMjlNdlNmcnFtUlpkVkxSZCtYYTdiSWFoUDF0Zm8wOGNQU05EMHcvL01tVElZN2ZMWTdkTHNsWUt0UWVDa3FTWFZKWGxmUHhkKzQ5clhVRytYcmVtU3VzS1BESWxmZXpJS1EybjlWRzZ0cnhFZDZ5Q09iT1BBQUFnQUVsRVFWUmZvNDVBVUUvMkR1clI3cjdVZlRIVDFOY2FXL1d4SFpzbFNiZlZydExob1JHZEdNMGRRbUw1SXpBQ0FBQUFnQXRRZHpDa0NyZExkc05Ra2RPaDNjV0YyamM0bkxHZTAyYlQxZVhGa3FUT1FGQ3JQWGs1dC9sMDM2Q2VYb0hEMEtURWtLMC9YYnM2ZGZ1WG5iMGFqa1JWNG5KYUtvUysxZFNXMFJ0b090c0x2Y2tnWjJhRDRZaSsyOXloT3pmVTZ2R2VBWDJ6cVUwdnJpclRXNUxEeDNLcHpIT2xoc0JOZGR1ZWZhcjM1cXZlbTZpT09qazZwcjlQYThydHRCa3FjN2swRkk1b2ZVRitxdmZTbjYxYm8vK1hEUDNzaHFGWDExVEprRlRqeWRONExLWThtMDJyOHR6cUNvWWtTY2VHL1RvME5LSmR4WVd5R1liZXNiRk9IenpZa0xWZkUxWUdBaU1BQUFBQXVBQkY0cWFheHNaVFFjTDFGYVZaQTZQTFM0dFN2WFZPakk1Tkd4aWRUM2JEeUZrUmRTNWVVMU9aK2puanBxbGZkUFpLU29RNDl6UzI2cjJiMStuQjltNDkxTkdqMit0VzY0SDI3dFJqMDhPYVRiNEN5KzFyeTBza1NhRllYUDNoc095R29hcThSRCtpNFVoVTR6RnJ3K3hIT252Vk9oYlFzUkgvZ3Yxc2I2aWJETUorazZ4bW1yQytJRitmMkxVbDR6RTdpMzBaMVZBVDNyWitqZDYyZm8ya3lUNUdrdlJRUjQ5MkZTY3FzZFlXZUhSdGViR2U3RjJaQVNJSWpBQUFBQURnZ25WZ2NDUVZHRjFSVnFROHUwM0JtTFg3MEEwVnBhbC9Qejh3ckpzcmN3OXQrbzlMdHFzMmZ6SlFTZzhUSnF3cjhPaVdWUlhhWHVoVm1kc3B0ODJtOFZoTXJlTkIzZGZTcVNQSm9WZnBEYnBieDRQNjBNRUczVjVYcmVzclNsWHNjdXIrMWs3ZDEyTHRrN09yMktlYks4dTAyZWRWc1N2eDUrNVFPS29UbzM0OTF0MmZjMWlYMDJiVFMxZVZwMjRmR2g3VllOcU1ZRS8yRGlqUFp0TmozWDI2cWJKTWYxeTdTbGVVRmVWOEh0SmRrd3lNVHZuSDlMRWpwMVNYNzlGbkw5a21LZEg3WjJwUEkxT3loRVVQdEhmcmdmWnV1V3cyM1ZSWnFsZXVybEsxeDYxRy83ZzJKSnRZajBWamlzdVV3ekQwU0ZlZkh1dnVVMmNnVWZsalNOcGFPTmwwKzUwYjYvVE9qWFdwMjc5TUJtTUw0Y0RnaUFiREVaVzRFc1BpWHJHNmtzQm9CU013QWdETXk4V2JhL1cyVjErMzFJY0JBTUNLOXJNbDJ1OFR2WU42ZlcyMUpNbHRzK21xc21JOTNqT1F1dC9uY09pU1pPK2VRQ3ltZllPekg0bzFsZDB3OU5iMU5YcDVkV1hHZlY2SFE5c0t2ZHBlNUUwRlJsTzllOVBhVkxYT1ZCNjdYZS9ldEZaWGxoVm4zRmVaNTFKbFhxbXVyeWpWNHowRCtzcnBaa1duVkNaZFdsSm9HVGIyL0VCbXBkV2ozWDBxZERyMDF2V0o0V0YxK1I0OTJUdW83NXh0eS9relgxVGswOThrWnhjclRZWW9FMkdLSkExRkVxSFVSbSsrL20zM1ZzdGp4Mk14dmYzM2g3U3p5S2VyeW9wMWRYbHhhZ2E2QTRNait1eUpSbjM3Nm9zbFNjT1JpRDUxdkZFZjJyWlJyNm1wMG10cXF0UXlIdENob1ZFZEgvSHI4TkJvMXVkR2tsckdBL3E3Z3cwNWY0YTVNQ1h0SHh6Umk1UDlrdXE5QmFyS2M2czdPV3dOS3d1QkVRQmczdTU0MWJWTGZRZ0FBS3hvUDh0U2lYTStkQVNDbGtxVkd5cktMSUhSZFJVbHFWbTBmdDgvcEVqODNPYysrNHVOZGFrZ1lVSWtIdGRBT0NLdnc1SHFuWk5OVlo1THRmbDVNaVgxaGNLcG9XTlNvb0xtYjdldVR3MkZtakFRanNpUU5hQzVzYkpVcGt4OTZWU3paZDFkeFQ3TDdSTWoyWnMxLy9tR1d2bVNvYzFvTktwdk5MVnFKSzB4OUZSSFIveXBSdUVsV1FLajlDcW1iRjYrdWxKdlRldGZaRXI2YVZ1WHZ0L1NtVEVjcnowUTFBY1BIdGRiMXEzUkxhdktWWmZ2VVYyK1IvNW9WSWVHUjdYZW15OURVbmx5dHJzanlTcXFsckdBUHJaanM5eDIyN1RITWxVb0Z0ZWI5eDdJV040dzRyZjhubmNWKy9TckxnS2psWWpBQ0FBQUFBQXVZRS8wRHFRQ281M0ZQcFc0bktrZ0kzMDQycDU1REMzYVVlU3poQWpoZUZ6ZmJHclRiM3I2RllrbmdvOU52b0pVR0RPVnkyWlRkekNrVHg0N28vWkFVSVlrcnpPeDdyWGxKWmF3cURzWTBxY2JHdFU4RnBBa2JmRG02NFBiTnFvc0dkVGNWRm1tUjd2NkxETjRyUy9JVC8zYmxOUTZIc2c0aHBkVlYxZ3FuTDdlMktaTnZnTDkzYmFOMC83c1I0Wkh0Y1ZYSUkvZHJpS25RNnM5N3RSOUU4UEdjbm13dlZ0ZWgxMnZyYW5TV0N5bTc1N3QwUEVSdjFZbGV5Qk5WQWFaU2pTamxxU2ZkL1RvTjkxOWV1MmFWZkxZYmZweGE1ZFdlZHc2T2p5cU45YXRUZ1ZHUDIzdjFvRjVWSXpsMGp6bHVaczR0N0R5RUJnQkFBQUF3QVZzVDkrZzNycCtqUXdsS21GZVZGR3FCOXU3dFNyUHJVMitSTytia1VoVWg2ZVoxbjBtNmYyQkpPbXJaMXBUVThsUE9EWERGT3ovZmJvbE5VVzhLV2swV2RsejQ1U2VTbDg4MVp3S2l5U3AwVCt1YnpXMTZmMWIxcWVXdmFpaTFCSVlUVFNobHFTaGNDUmp5TnJXUXEvdVNEWjVudkJrNzRBdUs1MjVqOUVYVHA3VlAxeFVyN3A4ank0cThtbEhVYUthcVQ4Y1VTRFo4UHJzV0VEdmVQYXdKT21yVit5MFBQNTd6UjI2cjZWVEg5eTJRZStzcjlOTWhzSVJ2Zk81SS9wTVE2TU1KWjZybVlLcGRPL2JkMnphKzNQTnhqYWhOeFMyM0s1eXUzT3NpZVdPd0FnQUFBQUFMbUNENFlnT0Q0Mm1obVZkWDFHaUI5dTdkVVBsWkhYUjN2N0JlYzFJdHRVMzJYUTVFSXZwaWQ2QmFkYk9OQmFONVd4WW5WN0JNaHFOcWlITDdHSlR3NjY2QW8vbGR2cHd1S2xOdjB0Y1R0MjlaWDFxYUY2Nkk4T2pNd1lzZytHSXVnSWgxZVY3ZEZWWnNUWW1qN2ZKUDU1YUoyYWFHcHBtZU5wY252czlmWU9wcWV3bkhwWGVRSHpDMzIrdnovcjRLM0wwT3BxdFFOUTY2OXQwUXcyeHZCRVlBUURtNWQ0SG45STNIdGl6MUljQkFNQ0tWbm5IUzVaMC8wLzBEcVFDby9VRithcktjMXVHWDgxM3BxdWlLWDE3NWhvK1RUU0h6c2FiRmtqazZpYzBQaVhFeUxQbDd0ZGp5bnBzK1hhN2l0T09QMTBvRmxlWjJ5V25MVE5Na3FUVHlTcW1ybVRUNTJ2S1N6U3g1ckVzd2RaMFBubnNqQ1RwMzNadjFVWnZ2a0x4dU43eTlBR1pTalFVLzU4cmRxakk2ZFJMVjVYcjV1VHd2Lzg1M2FLbit1YjJ1M3ZUMnRWelduK3FxYi9aTERrYlZnZ0NJd0FBQUFDNHdQMitmMGgvc2JGV3ptU1FjdXVxOGxSUG5QNVFPR3ZWemx4RTRuRTVrbzJxaTV6TzFGQ3AyWXBQczNJZ0Zrdk5IdWJOVWMzaWMxci85QjJOV29PbFlDeWVxb1RKczF1MzBaNXNETDZ1d0tPSWFjbzlKV3g2eitaMUtuSm0vOVA2MzQ2ZjBmTUR3enFaREk3U3M1TWpRM01mNHJmRlY1Q3FVRG85T3BaNkRpOHZMVktSTXhGcXBSL2ZSSlB5aVlxdWJZWGVqS2JYVW1LSTNzU3hQZGplUGUweHZLcW1hdHI3ODZZMHp3N0V6cjFST3BZV2dSRUFBQUFBWE9BQ3NaaWVHeGpXTmNtcW9qK29ya2pkdDZkdmNFN2hUamF0NDBGdFRnNUxLM0RZZFZWWnNmYjJEODF6cXdsbnh3S3B2a0JGVHFmV0ZYaDBkc3phZUhuM2xGblFUbytPVzI3M2hjSXFjQ1NHcVJVN0hiSWJocVVLNnVuK0lUM2MxYXZYMUZScGRUSkltNUNqdU1qaXlQQm9hclkwS2RHWXUybHNmTHFIWktqeDVPbXVyUnRTdDMrYk5wdmQ3L3VIZEZ0eXByMVZlVzc5MTJVWFNVb001Wk1TZlpRazZlNnRHN0kydmI2eXREZzFTOXBqM2RiZVVsUE5GQmhOYkg5Q1h6Q2NZMDBzZHdSR0FBQUFBQUE5MFR1UUNvelNxMVQyekhGSVU2NXRiMDdyWS9TdVRXdGxOd3c5M1Qra3VHbktrTFM5eUNlUDNhYm5Cb2Judk8ySndFaVMzcjFwblQ1N29qSFY2TG5lbTY4M3JaMmNtajV1bW5xODF4cUtOSThIdERiWjE4aG1HS3IydU5VMkhremQvMUI3dDZLbXFkZGtDVXVjUnVLNStzaWhFMm9kRCtpbFZlWDZzeWtOc3NlaU1YVUVncW1xclgxem1KM01ZN2ZybGxYbGVrTmRkZXIzY3NZL2J1a0RWZUN3cDNvdjdVb0x4NFp6RE5HYlVKWG4xcXRyS2kzTFptcHFQWlBhZkd1Z05uWFdOS3djQkVZQUFBQUFBTzBmSE5GWU5HWnBVdHdaQ0tuUlA3ZEttR3dlN2VyVHpaVmxxUWJWK1hhNzNyZGx2ZjR5RnRkd0pLSkNwME1ldTEwL2JPMmNjMkQwZU0rQVhsSlZuZ3FrMWhaNDlJVkxMMUovS0N5YllhaGtTditobjdSM1o4d2FkbXpZcnhzcUpwdDhiL0Y1TFlIUjFGblRKamh0UnFveVp5Z2NVVEFXdDZ4clNMcTBwRWorYURRVkZrblNqWldsK2xsSGo3cUQxdVB3VEJrT1owajY0TFlObGtDc0p4aldwNCtmc1ZSQWZXTFhGc3YySldrOEZrdjFUc3BtZDNHaDNydTVWRVBoNlVPbHVkcmk4MXB1SDVuSDdIcFlXcms3ZlFFQUFBQUFMaGhSMDlUVFU2cUpudXliMjJ4bTAyMzdrOGZQcEhyNVRNaXoyMVNWNTg0SVN1WWlacHI2dCtObmRHelkybWVwek8zS0NJc2VhTy9XOTVzN01yYnh6TUNRSllDNXJMUm9WdnV1OXhhaytqR05SRE9EbHp2V3I5R3JhaXIxcnZxMWx1WDVkcnMrdUcxRHF1K1FKQlU2SGZyWXprMldkZjZ3dWxLZmJXaFNleUFSWGowM01Ld1BIMnBRLzVRWjFjNU1HV0lYaXNYMTFUT3RHYzNGMHdPQVY2NnVsTmZoVUVXZVMyL1plMEMzN2Rtbjc1eHR0Nnovbm4xSFUwUGRKclo3MjU1OSt1amhrOXJUTjZoZHhiNk0yZU11TFpsODdycUNDeE00WW1sUVlRUUFBQUFBa0pRWTN2WFNWZVdwMjN2bU9UdGF1cUZ3UlA5NCtLU3VLeS9SaXlwS3RjR2JMNi9EcnJocHFpOFUwWWxSLzV4bjlKb3dHb25xbjQrYzFGVmx4YnErb2xUMXZnSVZPaDJLeFUzMWg4TTZOdXpYdzEyOUdiMk4waC8vVk4rZ3JrOVdHVjFTVXFoQ3B5UG5yR3NUSm5vOWRRU0NDaVdIaERuU0FwU3FQTGVxOHR5cDIra1ZYSFg1SG4xeTl4Yjk4NUdUQ3NWTWZXem5wb3dxb2JkdFdLT0xTd3IxV0hlL1JpTlJQZGs3a0xYYTZldE5yYnF2dFZOU1lzamRRSEltT2tPSklYWVR3ZEhVL2tKeDA5VERuYjJTcEYzRmhicXRyanAxM3huL2VFWWxsczB3WkNTUC9jVlZaWHB4VlpuKzZmREoxSXh2MjR1OHFzeWIzTWN2azl2R3lrUmdCQUFBQUFBWGlQUnFrV3lPamZoblhHZTYrKy9hZjJ6YXg4Wk1VNy9ySGREdmVtZXVYSnJwT0tZeUplM3RIenJuWnRvL2F1M1N0ZVVsc2h1R0hJYWhXMWRWNlA1a0NKUE4xV1hGdWk3WjgrbmcwR1JQb3ZUcXBFamNsTU5tcEpwZC8rZUpKdTBxOXVuVnlWNUlKUzZuSW5GVExwdGhhYWJkTmg3VW1tUXZvRXRLQ25WSlNhRWs2YTgzclpXcFJOQVROeVZUcGxMNWtaR29JREtTb2M1RXVOTWVDT3A5KzQ2cDJ1Tk9EUW1VcE41UVdKOC8wYVI4aDExM2I5MmdxOHFLTGNmOXRjYlcxTzJZYWNwdUdITGFESDFrZTczV0pmczl4VTNURXNLOW9ucXlIMUovS0t4SHUvcHlQbjlZL2hpU0JnQUFBQUM0NExVSGd2cEoyK1NVOHE5Y1hTbWZJM2VOaGRmaGtLbEVVUFZJNTJRd01qSHNyajBRMUVjT05lajN5UURyNTUwOU9qZzBvdjl0N3RDK3dVU2ZwajI5Z3hvTVI5UWJDdXQ0Y2tqZDRhRlIvZTJCNC9wYVk2c0NzVmpHZmcwcEZkNjRiRGE1N2NuL2JEWTViVFk1REVOMll6S2ttcGoxckRNUTBqUEpZemt3T0tJUEhEaXVFNk5qdXJ5MDJCSVdCV0l4ZmFhaFVhZlNoZysycHZWenVyaWtVTVhKb1g2SGhrYzFuanpHZW0rQnJremJ6ajJOclFyRjR6bWZQeXgvVkJnQkFBQUFBQ0RwaDYyZDJsYmsxZlpDcndvY2RyMWxmWTIrZktvNTY3cVBkdmZKWVROVTVIU2tlZ3hKMHZlYk96UWNqdXJYUFgwS3h1TDZWVmVmREVuZmJFcjBCNHFicGo1MXZGSHYyYnhPajNaUEJrMlA5L2JMNTNUb013Mk5pcG1tZnRuWnF5ZDdCL1dpaWhMdEtQS3BLczh0bjhNdXA4MG13NUJzTW1RekpDUGovNG5xb29sOS9hNW5zcHJySzZkYjFCRUk2WHN0SFlvblM1TysxZFNteTBvS1ZlUnk2b25lQVgyL3VVTURVM29rZmVWMHMrN2NXS2UxK1I0NWJZYkdZekVkSGZickc4a3FKTHRoNkIwYmExUHJQOVRSTStmbTVWaCtqQnZ1L0ZUMmR1OEFBR1R4K0ZjL1lMbDk3NE5QNlJzUDdGbWlvd0VBNElXaDhvNlhMUFVoSU1uclNEU2Zyc3RQREx2NlRFTmpxa3FvMU9WTU5YbnVEWVVsS2RYME9oZERrc05tS0JJM001YW5ML0hZN2ZJNjdLbnRMb1Naam0zQ212dzhEWWVqR3MzU3VIczIvblR0YXIxdXpTcEowbE45Zy9yY2lhWlo3WGVoOWR6NzJCTHM5WVdMQ2lNQUFBQUFBSkw4MGFqdTNuODg2MzFUSzIra21RTVpVOG9JaTdJOUxoQ0xaUjJDTmgrekRXM2Ewb2Fjbll2dk5uZm91MWxtbjhQS1JnOGpBQUFBQUFBQVdCQVlBUUFBQUFBQXdJTEFDQUFBQUFBQUFCWUVSZ0FBQUFBQUFMQWdNQUlBQUFBQUFJQUZnUkVBQUFBQUFBQXNDSXdBQUFBQUFBQmdRV0FFQUFBQUFBQUFDd0lqQUFBQUFBQUFXQkFZQVFBQUFBQUF3SUxBQ0FBQUFBQUFBQllFUmdBQUFBQUFBTEFnTUFJQUFBQUFBSUFGZ1JFQUFBQUFBQUFzQ0l3QUFBQUFBQUJnUVdBRUFBQUFBQUFBQ3dJakFBQUFBQUFBV0JBWUFRQUFBQUFBd0lMQUNBQUFBQUFBQUJZRVJnQUFBQUFBQUxCd0xQVUJBQUFBQU1DRnJ1ZmV4NWI2RUFEQWdnb2pBQUFBQUFBQVdCQVlBUUFBQUFBQXdJTEFDQUFBQUFBQUFCWUVSZ0FBQUFBQUFMQWdNQUlBQUFBQUFJQUZnUkVBQUFBQUFBQXNDSXdBQUFBQUFBQmdRV0FFQUFBQUFBQUFDd0lqQUFBQUFBQUFXQkFZQVFBQUFBQUF3SUxBQ0FBQUFBQUFBQllFUmdBQUFBQUFBTEFnTUFJQUFBQUFBSUFGZ1JFQUFBQUFBQUFzQ0l3QUFBQUFBQUJnUVdBRUFBQUFBQUFBQ3dJakFBQUFBQUFBV0JBWUFRQUFBQUFBd0lMQUNBQUFBQUFBQUJZRVJnQUFBQUFBQUxBZ01BSUFBQUFBQUlBRmdSRUFBQUFBQUFBc0NJd0FBQUFBQUFCZ1FXQUVBQUFBQUFBQUN3SWpBQUFBQUFBQVdCQVlBUUFBQUFBQXdJTEFDQUFBQUFBQUFCWUVSZ0FBQUFBQUFMQWdNQUlBQUFBQUFJQUZnUkVBQUFBQUFBQXNDSXdBQUFBQUFBQmdRV0FFQUFBQUFBQUFDd0lqQUFBQUFBQUFXQkFZQVFBQUFBQUF3SUxBQ0FBQUFBQUFBQllFUmdBQUFBQUFBTEFnTUFJQUFBQUFBSUFGZ1JFQUFBQUFBQUFzQ0l3QUFBQUFBQUJnUVdBRUFBQUFBQUFBQ3dJakFBQUFBQUFBV0JBWUFRQUFBQUFBd0lMQUNBQUFBQUFBQUJZRVJnQUFBQUFBQUxCd0xQVUJBQUFBQU1DRnJ2S09seXoxSVFCWVpEMzNQcmJVaHpBblZCZ0JBQUFBQUFEQWdzQUlBQUFBQUFBQUZnUkdBQUFBQUFBQXNDQXdBZ0FBQUFBQWdBV0JFUUFBQUFBQUFDd0lqQUFBQUFBQUFHQkJZQVFBQUFBQUFBQUxBaU1BQUFBQUFBQllFQmdCQUFBQUFBREFnc0FJQUFBQUFBQUFGZ1JHQUFBQUFBQUFzQ0F3QWdBQUFBQUFnQVdCRVFBQUFBQUFBQ3dJakFBQUFBQUFBR0JCWUFRQUFBQUFBQUFMQWlNQUFBQUFBQUJZRUJnQkFBQUFBQURBZ3NBSUFBQUFBQUFBRmdSR0FBQUFBQUFBc0NBd0FnQUFBQUFBZ0FXQkVRQUFBQUFBQUN3SWpBQUFBQUFBQUdCQllBUUFBQUFBQUFBTHgxSWZBQUFBQUFBQUx5UTdpM3k2dWFwTWRma2V4VXhUSHpyWXNOU0hkRjdWZVBMMGtxb3lmZnRzdTh4cDFxdkw5K2d2Nit0U3QvL3B5Q2xGNHZIRlAwRE1Db0VSQUFBQUFPQ0NWZXB5eW1WTERMNFppa1FVak0wL3NJakoxUFVWcGFuYm0zd0ZPalU2TnF2SC92QzZTK2U5LzZsdTI3UFBjdnVlSzNlcXlPbWMxelkvZExCQmpmN3h6SDNWVnV1UGFsZkpZUmdLeHVPNnI2VXo1elk4ZHBzMitRcFN0NDE1SEUrZTNhYmk1TThVanNjMUVJN01ZMnVRQ0l3QUFBQUE0QVh2dzlzMzZ0S1NvdFR0YjUxdDE0UHQzVG5Ycjh2MzZMT1hiRXZkN2d5RTlKNTlSN091dTdYUXErdktTN1MxMEt1cVBKZnk3SFpGNDZiODBhaTZneUdkSEIzVHQ4KzJwOWJQRlloOCtPQUpuZmJuRGxVTVNWKzZmSWNxM0M3TDh0YnhvTzdhZnl6bjQ2YXpxN2hRSDltK1VYYkRVR2NnTkt0S29BcTNTNit2clo1eFBWT1RBY2lmYjZoVjgxaGcydlcvZGJaTlk5SFlMSTU2ZVJqTUVjZzRiSVljUnVJbmYzMXR0WTROKzNWa2VEVHJ1bmJER2hIRnplbnFrYVpueU5EZlgxU3ZWWGx1eFV4VEh6OTZPdWQrTVRzRVJnQUFBQUR3QXZkazc2QWxNTHFpdEdqYXdPankwaUxMN1QxOUF4bnJWT1c1OVpmMWRkcFI1TXU0ejJrelZPSnlxc1RsMU5aQ3J5VXd5dVdHeXRKcEE2TnRSZDZNc0dnK3lseE8zYlZsdmV5R29aaHA2bk1ubXhTSXpSellGRG9kZW5GVjJaejJ0ZEdicjQzZS9Hblh1YStsUTJPeTd2LzdMUjFaMS9VNUhLbXdaU2lTUGJpNXZXNTF6bjJOUitOeTJ1WVdUcmxzdGxRUVpFb2Fqa1N6cm5kL2E2ZXVMaXZXYWsrZURFbnYzcnhPZCs4L2xqVU1jOWlzZ1ZGc0hvRlJJQmJUNTArYzFiL3UzaUs3WWVpdUxldjEvdjNITlp6aitjSE1DSXdBQUFBQTRBWHUyWUVoaGVQeDFOQ3JMYjRDK1p3T2plYjRvLytLc21MTDdTZDZCeTIzdHhaNjlYZmJOcXJBWWJjc0Q4WGpHZzVIWmJjWktuRTZaRE9tSDJTVVhvVnpiWG1KdnRuVWxqTTB1TEdpTE9NeDgvSE8rcldwNC85NVIwL1c0VlZMN1VldFhTcDN1L1RHdW1ydExDN1VQeDQrb1o1Z1dGKzg3Q0pWSlN0cGJuOXF2Nm85YnYzTHppMXFIaHZYdnNFUi9heWpaOXJBS0ZlMTJIVHUzcnBCVnlmUGk1RklKR2MxVUNSdTZuL090T2hqT3paTFNnUnpMNnV1MEk5YXV6TFduVGdmSng1MzduRlJ3bW4vbUI3dTdOWExxaXZrY3pwMDU4WmFmYmFoY1o1YnZYQVJHQUVBQUFEQUMxd3dGdGZ6QThPNnByeEVrbVF6REYxV1VxVGY5dlJuckZ2aWNscXFZUnI5NCtvSUJGTzNWM3Z5OUpIdEcrV3hUNFpGaDRaRzlhUFdUaldNanFXQ0JKZk5wdTFGWHYzQnFvcWN4OVVkREtuQzdaTGRNRlRrZEdoM2NhSDJEUTVuck9lMDJYUjFlU0tzNkF3RXRkcVROOGRud0dwM2NhRXVLU21VSkkxRlkvcFJXMmFZa2NzWi83aWxKNUFoNmNWVjVmcmoybFdxY0x2MHBWUE5XWi9YUzB1SzlPSHRHelVTaWVySGJWMTZ1TE5YMFZsVTFBeEhvdHBXNkZXWnk2bS8yYlJPLzNUa2xJcGRpVjQ5ZmFHd0RFbC9WYjlXUlU2SDFudno5WjJ6MmF1U3B0cGRYS2cvV3JNcWRmdTd6ZTA2TVUyZnBSTFhaTStqd1hEMm9ISENzV0cvbnVnZDBGVmx4ZnJmNWc3OW9xTm54dDVNVHB1UmM1M2VVRmgvOWR5UmFSOC80ZjdXVHQxY1dTYTMzYWFyeTRxMXRkQ3JoaEgvckI0TEs5dk1xd0FBQUFBQVZyb24rNnhWUWxkTUdYWTJ1YnpZVXNFejlYRi92V210SlN6NldVZVBQbjcwbEk2TitDMVZKK0Y0WEFjR1IvVHZ4OC9rUEtaSTNGVFQyR1JsVDNxajZIU1hseFlwUDduUDZVS04yWHJ0bXFyVXZ4L3I3cHRYN3lCVDBwVmxSYW5oY24rK29UWmo2SnpIYnRlZEcyc2xKWWEwM1ZSWkptT0c2cXNKMzczbVlsWGx1U1VsS3J0K2NPMGxjaWNyYzZyeTNMcnZ1a3UxdGRBcktURlU3Vk1YYjlWN05xK2JjYnQxQlI1dEwvS20vcHRwT0ZpSk16MHdtbm1ZMTdmUHR1c0RCeHIwODQ2ZWVWY096Y1Z3SkdvSjdGNVRVelhOMnBnT0ZVWUFBQUFBY0FIWVB6aXM4VmdzRmJ6c0xpbVV5MlpUZU1vMDVsZVVUUVpKcHFTbmVpZjdGKzBxOW1sejJxeFdEU04rZmJPcGJWNkJ3SUhCRWRWN0MxTDd6clBiTW1ZcXV5RXRTSHArWUZnM1Y4NnRoMUM2Q3JmTDBuZnBzZTdNYXFCY0NwMk9yRU85b3ZISlp5RFBidE1IdDIyMHpJcFdrNTluQ1pHR0l4RzliZjJhak8zOHZ6TXRHY3Q2UTJITGJhL0RuZ3JzaHNJUlJiSUVQU001aGhxbUszRmE0NEQrR1VLZ0V0Zmsrck1KakFiREVRMXFjcjFzczVZVjJPMXkyeFBoVnlSdWFqU2EvYmhuczc5MGozYjM2UStxRTVWdGw1VVdxY2pwcEpmUk9TQXdBZ0RNeXgydnVuYXBEd0VBZ0JYdlorZGhINUc0cVdmNmgzUlRNbXh4MjJ6YVZlelRjd09UUThBOGRyc2xURGsrN0xjRUNTK2FVZ0gwbzdhdWVWZVBQTkU3bUpwMXpHMno2YXF5WWozZU14bFMrUnlPMVBDeFFDeW1mWU1qODlyZkZhV1QvWm5heG9PVzRYWXp5YmZiZGN1cThoblhXMWZnMGJvQ1Q4NzdkeGNYWmwyZUxUQ2FPaFRyazd1M3F0NmJyNWhwNnYzN2o4dWZJMlI1eGVyS2FZK3h4RFVaWU1WTVUwUFRoREplaDBQT3RINUR1UnB0WDFkZW92ZHRXWit4L0crZVA2cDNQbnM0WS9tSHRtMU1OVmgvWm1CSW56dlJOTzB4ejliWnNZQjZRMkZWdUYweWxLaW1lN1M3YjBHMmZTRWhNQUlBekJ1aEVRQUE4L096dEo0NGkybFA3MkFxTUpJUzRVbDZZSFJKU1dGcUppeEplbUxLN0dqcDFVV1J1S21qQ3pCdGVVY2dxRWIvLzkvZXZjYTJkZDluSEgvT0lTbnFhdDJvbTJYNUhydXhZemROa1hwcE9tZUx2YXdEbHFKRjQ5Wm9nYUpva21FRmlyVVkxcUhyTUd3bzFtRjFnYUpGMFExcmR1azJCTVV5dENpUWRTK0NwU2dxcTduV2plM1lVaHpia1d4TGxrUlJva1JSRks5bkwwZ2RuYjhraDZSSTEyMzQvYnlpeFhQK1BycTg0WVBmWlVtN0MzT1RqbloxR29IUmcxM3Q3a2F3bHlKUnBkZFVSSlZyLzViVjcySDQxM3kyemNIV0Z2M05QWGR0K0o3UHN2UnZSdzV2K3V5MUZVTnZGL3g1cjEyNXZsS1dwTHM4ZjA5K3k1SWxWYTE5YlhoaFVWMkZnUFB1TGMwRVJwdEFZQVFBQUFBQU5lTDhmRXdMNll5MkZOcVIzdHZSYW54STkxYmZaQjFITDg1RWpmdTliVlZ6cWJUU3VlcDh2QjhNejdxQjBhRzJGclhYQmR4UXd0dU9OclJtVzl0bWJHdGNIWmg5YlNsUjFyMlR5MGxqNFBYdGxzN2wzSmEwdGtCQWdjSWErdVZzVHJGTVJrSGJkbitYOFV4V1M5blZXVXhyNXlpdDVSMWlIUXJXRlIxSzdmWDQ3Z0U5dm52QS9mZG5YajUzeTQxN3QzSlBhNHRhUFcxeFJ6cmI5T1VEZS9YTlMyOVZORk5xeFdnOG9hT0ZlZXNEVFpVTlNhOVZCRVlBQUFBQVVDT3lqcU1YSTNONnBMQzVyRFhnMS83Q0ZpbWZaZW0ranRWV3FkZm1GdGExTzNuYmtuSlZIR1U4TkRPblQrM2FKa3Y1eXBNUGRIWG8yZkVwOWRZSDNTcVVoWFJHNTZ0UTBkVHBhY1ZhT3grb0hEdWJHdlQxZSsrdStIbSsrTnF3UnVNYkIxZVhZbkY5L3N3RlBUYlFwNDhVTnBwTkxTZjF0eGN1YTNJNXFZQnQ2L1A3ZHVwSVo1dHNTL3JKVkVUL056V2phQ3BkTkFEeUJrYVZXcG5oOVBMc3ZKNHN0SjQ5ZGYraFcxNXZTVHE1WS8wc3FIdmJ0K2hyNzM2WFRnMWZMVHZNV3l1OG5IUmZoNHFFWjlnWWdSRUFBQUFBMUpEVDRkWEFTTXJQZHhsWldOVEIxbVozSUxZa25WN1RqaWJsWndpdFhOTVdDRlN0aFdndWxkYjVhRXlIMi9MemszNjdxMTNQamsvcGFQZHFkZEdMa2JtaW03eEtVZTliRGIzV0R0ZitkZk53VDZjZUcrZ3pxb1Y2Nm9QNjluc1BycnUyd2VmVHg3ZjM2Y1JBcjY0c0xxMTczeXRnMjBwbWMrc0ducGVxd2VkVG5TYzhYR2tUVE9keWlxYUtuL25KbmYxR2UyTXlsek0ydi8zZDRmMzZ6dVV4dlRDeitZcXloT2QzNjkzcWg5SVJHQUVBeXZMUWsxKy8wNDhBQU1BN1R2ZW5qLzNLL3ErUmhVVkZraWwxRmtLSSt6dmE5SitqNDBZN1dqS2IweXVSK1hYM1RpU1MybHRvSGF2MzJkcmIwbVJzQTZ2RVlIaldEWXgyTlRXcXB6Nm85NGZhM2ZkUFY2RWRiYTNTRnR1WDVrYzNwa3ErOXNQYlNsdjEvdG05TzlaOXpUdWt1OFh2VjB1aHJlcy9Sc2Yxc1lFKzFmdnNvaFUxNlZ6T3JRVGFqTS91M2FHSGUvS3pzQnhKbVRLQ3ZNY0crb3hWOTlGVVdsODY5NGFlMkQzZ0RzQU8rbXo5NmY1ZCtrRmpnLzdyMnNTbVFrbnZQZFg4UGRjU0FpTUFBQUFBcUNHT3BKL1B6T25Sd29mMnZvYWcraHZxM1Evcmt2VEtiRlRKRGFwUFhvL0czTUJJa2g3ZDJxMXZWR216MVV1UnFQNW96NERiOXZaSWIwajlEZm5aTTVGa1NpTlZHakZqQm1JQUFBbEtTVVJCVkZDOWxNMnF4Wi8vS056b3IxN2x5ZE5qNHlWZlcycGdOQnBQcUw4aHFNbmxsQVlLczVlK2NPYWkrLzduOXUzVTBhNE9MV2R6ZW5aOFNqOFB6K3BEMjNvVXoyUjFvckI1enVzYjd6bmduck5aSjRiT3lHK3ZSakNaRXVkWStTeExqKzhlTUxiTVpSMUgzN28wcWtneXBWUERWL1NwWGR2MGg1N3RiaDhkNk5WQVk3MisvZVpvMmRWZ2paNUtza1MyOHBsSXRZakFDQUFBQUFCcXpHbFBZQ1JKSCt6ck1xcFNCbTlSemZPVDZSbDlxTDliZG1GcjJRT2hkajB5SDlOems1VnZvRXBrczNwMWRsNFBGS3FLZnI5dnRXMXVhR2F1YWhPVFpwSXBOekFxTmhpNkhNZDZRc1V2S3RQZkQxOVJpOStuWXowaE4raXA4OW42bC9zUHE4NW51NVV6NTZJTCtxM09OcjAvMUs3WDV4ZjFpN241RFFPamF2RzJvNVhTMWxabjIvcktvWDFHRzVvajZSOHVqK24xd2x3cVI5Sy92M1ZETnhOSlBiRm53UDNlM3RmWnB1TUxJZjNQeEhSWnorajllNTVKVnI3VnJSWVJHQUVBQUFCQWpibTZ1S1NiaWFUNkdvS1NwQTkwcmJaK3hUSVpuWTB1YkhqZnpVUlNQNTZZTnNLbUovZHMxNTdtSmowN01hVWJTMmE3MUh2YXQrZ1B0bmJyTDg2T2xQUmNnK0ZaTnpBS2VrS0pvUXBtMmF3MUZrOW9WMU8rU21wblUwUFZ6djNqdmR1cmR0YUtTREtsU05Kc3Iyb0xCUFRNOVp2cXF3OHFsY3RwSnBYV1Q2Y2orc0srWFRyYzFxSUhRdTJhdnBpODVablZVRjhrTVBKWlpoTllLcGZUVUhqT0RZeXlqcU4vdkR5bW4wMnZuNVAxM0dSWXNVeEdmN0p2cC95V3BjSHdySDVjWmxna1NUdWJWaXZodkgrWEtCMkJFUUFBQUFEVW9LR1pXVDFXcUVKcDlxOStOSHh4SnZxMnc2V2ZIcHRRZjJPOTdtdGZiV0Y3dUtkVEQvZDBLcDdKYWpHVFViM1BWbXVnL0MxY3Y1eGJVRHlUVlpPblZleG1JcW1yUllZNGwyTjRZVkcvMDUyZnYzT3d0YVZxNTk1TzNybEYzN3J2Z0piV3RGaDlZc2RXK1FzaFRTU1owdm5veHR2a3ZuUjJSSFlWQnZwNFcvbld0bnNGZmJiK2JQOXU0MnNuZDJ6VlAxMitwcURQMWtlMjllaWJiNHpxek56NkdWa3JYcGlaVXp5VDBTTzlYZnJPbTJPYnFpNDcwTnJzdmg2SlZhZWRzZFlRR0FFQUFBQkFEVG9kbm5NREkvUHI2NnMrdkxLT28xUERWM1Z5KzFZOTJ0OXRWSk0wK1gxRzJGT3VqT1BvaFprNUhmZk11ZGxvVzFzbFhwMmRWODV4WkZ1V3VvSjEydFhVcUxmaWxRZFNKNGJPbEh4dHNaWDNhejAvRmRHZTVrWWQ2V3hUZzgvbnR0U3R5RHFPb3FtMFJtSnhmWDlzNHBhQjMyYTNvbm5WMmJhMkZpclRKQm5oVll2ZnJ5OGYzR3ZNdVpLa0IwUHRlbmRiaTU2Zml1aTdWNjdyalJJQ25IUFJtTTVGWS9KWmxocDhQamx5U3A1anRMT3B3VzAzZENTOUdvbVdkQjlNQkVZQUFBQUFVSVBHRThzYWpTZU10cXhJTXFYaEVvWkxaeDFIVDQrTjY3bkpzSDYzcDFPSFdsdlUzMWl2SnA5UGp2THI2bWVTS1kzR0UvcmwyMVNTYkdRd1BHc0VSa05WM282MmtNN29sZGw1SGVuTWI0VTczaHZTVTFldVZYenVSd2Q2S3o1anJaV3RjVkwrNXpKWUpNeVRwRkF3b0ZDdy9PcXVGUTArbng3cTdsQXFsMU15bTFQYWNaVE81WlIxSE5YWnRuNnZOMlJVcElXWFUrN3JEL1oxR1dIUjlhVmxkL1pTczk5dmJFZkxPbzVTaFhOWDVtWmJraXdyMzlMbXN5ejVMY3VkbC9YVWxldDZiakpjMHZkdzNETlA2bXgwUVpFVU00dzJnOEFJQUFBQUFHclVGMThicnVqK2NES2xaNjdkMURPNldmSTl4U3B4TGk0c0ZyMm1uR3FlamZ6b3hwUWJHRDNVM2FIL3ZuNVQwUXBEaFpQYnQxWjAvMGIrNnVCZFZUK3ptT1ZzVmllM2J5MjVVdXpNM09xOHE4SHdyRTVzNzVNbDZjSjhURis5ZUZrUGhqcjBtZDNiMU9BenoxdXBIQ3BGdGxCNVZvcldRTUJ0T1pUeXYydHNqbDM4RWdBQUFBQUEzamt1TDhiZDFydWdiZXRqdDNHajJHOGFSL25RcmhRWDV4ZU5xcWZKNWFSZWo4WTBHay9vYThOWGxjNDUrdWwwUkovN3hRVjlmMnhDbDJKeEpVdHNLL002RzExUUxKTXA2ZHFUMi9zVTlPV2pqcGNqVVYyWTMzaWVFNHFqd2dnQUFBQUFVSFArOWEwYnVxZTFSVzExQVIzdkRlbG40Vm1ObEJpVVNQbXFsL24wYWxYU0V5K2ZML25lZjM3ZkllT2NXL25MYzIrVWZPWmFYejI4ZjlQM1hvckZkWDlINjRidnBYTTVqU2VTR2d6UDZuOG5wdGM5L3c5dVRHb2lzV3dNdzE1SVovVERHNVA2NFkxSlNWTEF0aFd3TFBudGZPdVpMY20yTEZtV1pNbGFONWc3bGpZSGE5L0tnUzNOT2xab1o1eFBaL1RkS3JRYTFqTHI2Qk9uTmpOd0hBQUFBQUJRSmQyZlBuYW5INkVtdld0THMvNzZucnZrdHl5Rmt5bjkrV3NqV2l5eGt1VjI2VytvZDErUEp6YS9EbjVsNkxPVWJ4MHNoOCt5Vk8rejVUajVpaU5IK1RsRFdjZDUyNERyVHRvUzhPdlV2WGVyc3k2Z2RNN1JWeTY4V1ZZQStLc3cvYjNuNy9RamxJVUtJd0FBQUFCQVRScFpXTlRqTDUyVHIxRFNrc3lWVnNseU8xVVNFbm1WR3hKNVpSMUg4Y3lkLzFtVUk1SE51ak81TWpuSHFIREM1aEFZQVFBQUFBQnExbEkySzVFdC9NWkw1eHlsYzNlMk91eWRocUhYQUFBQUFBQUFNQkFZQVFBQUFBQUF3RUJnQkFBQUFBQUFBQU9CRVFBQUFBQUFBQXdFUmdBQUFBQUFBREFRR0FFQUFBQUFBTUJBWUFRQUFBQUFBQUFEZ1JFQUFBQUFBQUFNQkVZQUFBQUFBQUF3RUJnQkFBQUFBQURBUUdBRUFBQUFBQUFBQTRFUkFBQUFBQUFBREFSR0FBQUFBQUFBTUJBWUFRQUFBQUFBd0VCZ0JBQUFBQUFBQUFPQkVRQUFBQUFBQUF3RVJnQUFBQUFBQURBUUdBRUFBQUFBQU1CQVlBUUFBQUFBQUFDRC8wNC9BQUFBQUFEVXV1bnZQWCtuSHdFQURGUVlBUUFBQUFBQXdFQmdCQUFBQUFBQUFBT0JFUUFBQUFBQUFBd0VSZ0FBQUFBQUFEQVFHQUVBQUFBQUFNQkFZQVFBQUFBQUFBQURnUkVBQUFBQUFBQU1CRVlBQUFBQUFBQXdFQmdCQUFBQUFBREFRR0FFQUFBQUFBQUFBNEVSQUFBQUFBQUFEQVJHQUFBQUFBQUFNQkFZQVFBQUFBQUF3RUJnQkFBQUFBQUFBQU9CRVFBQUFBQUFBQXdFUmdBQUFBQUFBREFRR0FFQUFBQUFBTUJBWUFRQUFBQUFBQUFEZ1JFQUFBQUFBQUFNQkVZQUFBQUFBQUF3RUJnQkFBQUFBQURBUUdBRUFBQUFBQUFBQTRFUkFBQUFBQUFBREFSR0FBQUFBQUFBTUJBWUFRQUFBQUFBd0VCZ0JBQUFBQUFBQUFPQkVRQUFBQUFBQUF3RVJnQUFBQUFBQURBUUdBRUFBQUFBQU1CQVlBUUFBQUFBQUFBRGdSRUFBQUFBQUFBTUJFWUFBQUFBQUFBd0VCZ0JBQUFBQUFEQVFHQUVBQUFBQUFBQUE0RVJBQUFBQUFBQURBUkdBQUFBQUFBQU1CQVlBUUFBQUFBQXdFQmdCQUFBQUFBQUFBT0JFUUFBQUFBQUFBd0VSZ0FBQUFBQUFEQVFHQUVBQUFBQUFNQkFZQVFBQUFBQUFBQURnUkVBQUFBQUFBQU0vdys1RTUrbVA4dUUyd0FBQUFCSlJVNUVya0pnZ2c9PSIsCgkiVGhlbWUiIDogIiIsCgkiVHlwZSIgOiAibWluZCIsCgkiVmVyc2lvbiIgOiAiNiIKfQo="/>
    </extobj>
  </extobjs>
</s:customData>
</file>

<file path=customXml/itemProps29.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2839</Words>
  <Application>WPS 演示</Application>
  <PresentationFormat>全屏显示(16:9)</PresentationFormat>
  <Paragraphs>129</Paragraphs>
  <Slides>18</Slides>
  <Notes>53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Arial</vt:lpstr>
      <vt:lpstr>宋体</vt:lpstr>
      <vt:lpstr>Wingdings</vt:lpstr>
      <vt:lpstr>微软雅黑</vt:lpstr>
      <vt:lpstr>Calibri</vt:lpstr>
      <vt:lpstr>Arial Unicode MS</vt:lpstr>
      <vt:lpstr>等线</vt:lpstr>
      <vt:lpstr>等线 Light</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罗圣</dc:creator>
  <cp:lastModifiedBy>浩鸳.</cp:lastModifiedBy>
  <cp:revision>223</cp:revision>
  <dcterms:created xsi:type="dcterms:W3CDTF">2018-08-27T07:20:00Z</dcterms:created>
  <dcterms:modified xsi:type="dcterms:W3CDTF">2023-03-15T11:34:40Z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61B004D481F7401FBA3BDF2A9BFE41B6</vt:lpwstr>
  </property>
</Properties>
</file>